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6" r:id="rId1"/>
  </p:sldMasterIdLst>
  <p:notesMasterIdLst>
    <p:notesMasterId r:id="rId12"/>
  </p:notesMasterIdLst>
  <p:sldIdLst>
    <p:sldId id="256" r:id="rId2"/>
    <p:sldId id="257" r:id="rId3"/>
    <p:sldId id="258" r:id="rId4"/>
    <p:sldId id="266" r:id="rId5"/>
    <p:sldId id="259" r:id="rId6"/>
    <p:sldId id="260" r:id="rId7"/>
    <p:sldId id="267" r:id="rId8"/>
    <p:sldId id="261" r:id="rId9"/>
    <p:sldId id="262" r:id="rId10"/>
    <p:sldId id="263" r:id="rId11"/>
  </p:sldIdLst>
  <p:sldSz cx="12190413" cy="6858000"/>
  <p:notesSz cx="6669088" cy="9926638"/>
  <p:custDataLst>
    <p:tags r:id="rId13"/>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hul" initials="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81A00"/>
    <a:srgbClr val="FF8C8C"/>
    <a:srgbClr val="257941"/>
    <a:srgbClr val="9E98C1"/>
    <a:srgbClr val="3C2082"/>
    <a:srgbClr val="91BBA0"/>
    <a:srgbClr val="52845C"/>
    <a:srgbClr val="006E00"/>
    <a:srgbClr val="999C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711" autoAdjust="0"/>
    <p:restoredTop sz="74531" autoAdjust="0"/>
  </p:normalViewPr>
  <p:slideViewPr>
    <p:cSldViewPr snapToGrid="0" snapToObjects="1" showGuides="1">
      <p:cViewPr varScale="1">
        <p:scale>
          <a:sx n="117" d="100"/>
          <a:sy n="117" d="100"/>
        </p:scale>
        <p:origin x="-108" y="-102"/>
      </p:cViewPr>
      <p:guideLst>
        <p:guide orient="horz"/>
        <p:guide/>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10" d="100"/>
          <a:sy n="110" d="100"/>
        </p:scale>
        <p:origin x="-2004" y="-72"/>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F38EAC-E885-4AD0-A3C0-EE41312207AF}"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US"/>
        </a:p>
      </dgm:t>
    </dgm:pt>
    <dgm:pt modelId="{A7D7E7CA-0E68-4012-9982-8E2CD24F2EE9}">
      <dgm:prSet phldrT="[Text]"/>
      <dgm:spPr/>
      <dgm:t>
        <a:bodyPr/>
        <a:lstStyle/>
        <a:p>
          <a:r>
            <a:rPr lang="en-US" dirty="0" smtClean="0"/>
            <a:t>Introductions Overviews   Case Studies</a:t>
          </a:r>
          <a:endParaRPr lang="en-US" dirty="0"/>
        </a:p>
      </dgm:t>
    </dgm:pt>
    <dgm:pt modelId="{066378C4-490F-4CDA-9727-3D76E9E4F911}" type="parTrans" cxnId="{A72D1245-92F2-428D-8392-348184AB6832}">
      <dgm:prSet/>
      <dgm:spPr/>
      <dgm:t>
        <a:bodyPr/>
        <a:lstStyle/>
        <a:p>
          <a:endParaRPr lang="en-US"/>
        </a:p>
      </dgm:t>
    </dgm:pt>
    <dgm:pt modelId="{654E4C16-312B-423C-AF6D-A02CA6DC7283}" type="sibTrans" cxnId="{A72D1245-92F2-428D-8392-348184AB6832}">
      <dgm:prSet/>
      <dgm:spPr/>
      <dgm:t>
        <a:bodyPr/>
        <a:lstStyle/>
        <a:p>
          <a:endParaRPr lang="en-US"/>
        </a:p>
      </dgm:t>
    </dgm:pt>
    <dgm:pt modelId="{7F9330E7-6D73-4DB9-93C4-E68E5B47D825}">
      <dgm:prSet phldrT="[Text]"/>
      <dgm:spPr/>
      <dgm:t>
        <a:bodyPr/>
        <a:lstStyle/>
        <a:p>
          <a:r>
            <a:rPr lang="en-US" dirty="0" smtClean="0"/>
            <a:t>Social Business</a:t>
          </a:r>
          <a:endParaRPr lang="en-US" dirty="0"/>
        </a:p>
      </dgm:t>
    </dgm:pt>
    <dgm:pt modelId="{27A67071-DBB2-42C7-9C28-5BBCA6E74715}" type="parTrans" cxnId="{966990BD-3503-41E5-AF7B-EB0ECC0C2837}">
      <dgm:prSet/>
      <dgm:spPr/>
      <dgm:t>
        <a:bodyPr/>
        <a:lstStyle/>
        <a:p>
          <a:endParaRPr lang="en-US"/>
        </a:p>
      </dgm:t>
    </dgm:pt>
    <dgm:pt modelId="{AF86B59B-470E-4357-9ADB-AFC2315D0342}" type="sibTrans" cxnId="{966990BD-3503-41E5-AF7B-EB0ECC0C2837}">
      <dgm:prSet/>
      <dgm:spPr/>
      <dgm:t>
        <a:bodyPr/>
        <a:lstStyle/>
        <a:p>
          <a:endParaRPr lang="en-US"/>
        </a:p>
      </dgm:t>
    </dgm:pt>
    <dgm:pt modelId="{BEDADE37-E7EF-49F2-82EA-9A50B07C3618}">
      <dgm:prSet phldrT="[Text]"/>
      <dgm:spPr/>
      <dgm:t>
        <a:bodyPr/>
        <a:lstStyle/>
        <a:p>
          <a:r>
            <a:rPr lang="en-US" dirty="0" smtClean="0"/>
            <a:t>Social Media Marketing Campaigns</a:t>
          </a:r>
          <a:endParaRPr lang="en-US" dirty="0"/>
        </a:p>
      </dgm:t>
    </dgm:pt>
    <dgm:pt modelId="{A8AE14DD-9B26-4E00-8ED2-A781A7EB9357}" type="parTrans" cxnId="{09FB86C5-A18F-4850-9012-89DEE0A63A4A}">
      <dgm:prSet/>
      <dgm:spPr/>
      <dgm:t>
        <a:bodyPr/>
        <a:lstStyle/>
        <a:p>
          <a:endParaRPr lang="en-US"/>
        </a:p>
      </dgm:t>
    </dgm:pt>
    <dgm:pt modelId="{611BC041-F115-4A5B-A347-E0F3DA4F73B0}" type="sibTrans" cxnId="{09FB86C5-A18F-4850-9012-89DEE0A63A4A}">
      <dgm:prSet/>
      <dgm:spPr/>
      <dgm:t>
        <a:bodyPr/>
        <a:lstStyle/>
        <a:p>
          <a:endParaRPr lang="en-US"/>
        </a:p>
      </dgm:t>
    </dgm:pt>
    <dgm:pt modelId="{4DAC0AB8-111F-4C43-8568-FD7C209FEBD7}">
      <dgm:prSet phldrT="[Text]"/>
      <dgm:spPr/>
      <dgm:t>
        <a:bodyPr/>
        <a:lstStyle/>
        <a:p>
          <a:r>
            <a:rPr lang="en-US" dirty="0" smtClean="0"/>
            <a:t>Listening</a:t>
          </a:r>
          <a:endParaRPr lang="en-US" dirty="0"/>
        </a:p>
      </dgm:t>
    </dgm:pt>
    <dgm:pt modelId="{32E9576C-F8D7-4C7F-BE2E-3E6E56F761D3}" type="parTrans" cxnId="{09EF675B-43BE-465C-AE5F-BE7061367904}">
      <dgm:prSet/>
      <dgm:spPr/>
      <dgm:t>
        <a:bodyPr/>
        <a:lstStyle/>
        <a:p>
          <a:endParaRPr lang="en-US"/>
        </a:p>
      </dgm:t>
    </dgm:pt>
    <dgm:pt modelId="{287C120D-E052-4AB5-9873-40389BD73E67}" type="sibTrans" cxnId="{09EF675B-43BE-465C-AE5F-BE7061367904}">
      <dgm:prSet/>
      <dgm:spPr/>
      <dgm:t>
        <a:bodyPr/>
        <a:lstStyle/>
        <a:p>
          <a:endParaRPr lang="en-US"/>
        </a:p>
      </dgm:t>
    </dgm:pt>
    <dgm:pt modelId="{FA30662B-6944-43EF-AD5B-4BC20E2B3804}">
      <dgm:prSet phldrT="[Text]"/>
      <dgm:spPr/>
      <dgm:t>
        <a:bodyPr/>
        <a:lstStyle/>
        <a:p>
          <a:r>
            <a:rPr lang="en-US" dirty="0" smtClean="0"/>
            <a:t>Engaging</a:t>
          </a:r>
          <a:endParaRPr lang="en-US" dirty="0"/>
        </a:p>
      </dgm:t>
    </dgm:pt>
    <dgm:pt modelId="{EDF64B98-A13C-4BBF-8932-6A205C8E25E0}" type="parTrans" cxnId="{8DBF4C68-EBDE-4088-B067-C74DE4CB83FC}">
      <dgm:prSet/>
      <dgm:spPr/>
      <dgm:t>
        <a:bodyPr/>
        <a:lstStyle/>
        <a:p>
          <a:endParaRPr lang="en-US"/>
        </a:p>
      </dgm:t>
    </dgm:pt>
    <dgm:pt modelId="{3CE3B454-C36E-4977-B69F-7345CDE8E9D7}" type="sibTrans" cxnId="{8DBF4C68-EBDE-4088-B067-C74DE4CB83FC}">
      <dgm:prSet/>
      <dgm:spPr/>
      <dgm:t>
        <a:bodyPr/>
        <a:lstStyle/>
        <a:p>
          <a:endParaRPr lang="en-US"/>
        </a:p>
      </dgm:t>
    </dgm:pt>
    <dgm:pt modelId="{EBF04C1C-47ED-46AC-BFCC-5F45031B4E5E}">
      <dgm:prSet phldrT="[Text]"/>
      <dgm:spPr/>
      <dgm:t>
        <a:bodyPr/>
        <a:lstStyle/>
        <a:p>
          <a:r>
            <a:rPr lang="en-US" dirty="0" smtClean="0"/>
            <a:t>Analytics</a:t>
          </a:r>
          <a:endParaRPr lang="en-US" dirty="0"/>
        </a:p>
      </dgm:t>
    </dgm:pt>
    <dgm:pt modelId="{3C4572FA-B900-45D3-B969-8EE73433165D}" type="parTrans" cxnId="{C8D38B98-A78D-4E3F-A31E-DB581FC6B72C}">
      <dgm:prSet/>
      <dgm:spPr/>
      <dgm:t>
        <a:bodyPr/>
        <a:lstStyle/>
        <a:p>
          <a:endParaRPr lang="en-US"/>
        </a:p>
      </dgm:t>
    </dgm:pt>
    <dgm:pt modelId="{B46AF3AB-56DC-4CB3-9389-DABF8AA1F56B}" type="sibTrans" cxnId="{C8D38B98-A78D-4E3F-A31E-DB581FC6B72C}">
      <dgm:prSet/>
      <dgm:spPr/>
      <dgm:t>
        <a:bodyPr/>
        <a:lstStyle/>
        <a:p>
          <a:endParaRPr lang="en-US"/>
        </a:p>
      </dgm:t>
    </dgm:pt>
    <dgm:pt modelId="{2419B076-4930-427D-9657-8AD60C64279F}">
      <dgm:prSet phldrT="[Text]"/>
      <dgm:spPr/>
      <dgm:t>
        <a:bodyPr/>
        <a:lstStyle/>
        <a:p>
          <a:r>
            <a:rPr lang="en-US" dirty="0" smtClean="0"/>
            <a:t>Risks and the Law</a:t>
          </a:r>
        </a:p>
      </dgm:t>
    </dgm:pt>
    <dgm:pt modelId="{CB087900-FC2F-4F7A-BBFE-1695E5F1697F}" type="parTrans" cxnId="{FCAEAEC8-3EBB-41A5-8AF3-1DCEAD0E8381}">
      <dgm:prSet/>
      <dgm:spPr/>
      <dgm:t>
        <a:bodyPr/>
        <a:lstStyle/>
        <a:p>
          <a:endParaRPr lang="en-US"/>
        </a:p>
      </dgm:t>
    </dgm:pt>
    <dgm:pt modelId="{7906E059-EAC6-4AF1-835C-6653FBF531EF}" type="sibTrans" cxnId="{FCAEAEC8-3EBB-41A5-8AF3-1DCEAD0E8381}">
      <dgm:prSet/>
      <dgm:spPr/>
      <dgm:t>
        <a:bodyPr/>
        <a:lstStyle/>
        <a:p>
          <a:endParaRPr lang="en-US"/>
        </a:p>
      </dgm:t>
    </dgm:pt>
    <dgm:pt modelId="{68190476-AD86-4ABF-9FBE-A2C4A985C1BA}">
      <dgm:prSet phldrT="[Text]"/>
      <dgm:spPr/>
      <dgm:t>
        <a:bodyPr/>
        <a:lstStyle/>
        <a:p>
          <a:r>
            <a:rPr lang="en-US" dirty="0" smtClean="0"/>
            <a:t>Wrap up and Student Presentations</a:t>
          </a:r>
          <a:endParaRPr lang="en-US" dirty="0"/>
        </a:p>
      </dgm:t>
    </dgm:pt>
    <dgm:pt modelId="{234D47A6-151D-4624-B236-27B325E2E1C4}" type="parTrans" cxnId="{91366D40-E442-4253-BF5A-5056C604FD42}">
      <dgm:prSet/>
      <dgm:spPr/>
      <dgm:t>
        <a:bodyPr/>
        <a:lstStyle/>
        <a:p>
          <a:endParaRPr lang="en-US"/>
        </a:p>
      </dgm:t>
    </dgm:pt>
    <dgm:pt modelId="{E3849388-7589-4BEC-971C-E10EF6B89508}" type="sibTrans" cxnId="{91366D40-E442-4253-BF5A-5056C604FD42}">
      <dgm:prSet/>
      <dgm:spPr/>
      <dgm:t>
        <a:bodyPr/>
        <a:lstStyle/>
        <a:p>
          <a:endParaRPr lang="en-US"/>
        </a:p>
      </dgm:t>
    </dgm:pt>
    <dgm:pt modelId="{32822C3A-54B2-4D54-898D-F3B3FEDB1AA3}">
      <dgm:prSet phldrT="[Text]"/>
      <dgm:spPr/>
      <dgm:t>
        <a:bodyPr/>
        <a:lstStyle/>
        <a:p>
          <a:r>
            <a:rPr lang="en-US" dirty="0" smtClean="0"/>
            <a:t>Student Presentations</a:t>
          </a:r>
          <a:endParaRPr lang="en-US" dirty="0"/>
        </a:p>
      </dgm:t>
    </dgm:pt>
    <dgm:pt modelId="{3F51AC7C-4615-41B8-BBE5-8AC97D9917F6}" type="parTrans" cxnId="{D4F340B1-8E4C-48C7-B368-D46ECFA449A9}">
      <dgm:prSet/>
      <dgm:spPr/>
      <dgm:t>
        <a:bodyPr/>
        <a:lstStyle/>
        <a:p>
          <a:endParaRPr lang="en-US"/>
        </a:p>
      </dgm:t>
    </dgm:pt>
    <dgm:pt modelId="{38A69225-4DEA-4685-B7CA-F20F3EF87716}" type="sibTrans" cxnId="{D4F340B1-8E4C-48C7-B368-D46ECFA449A9}">
      <dgm:prSet/>
      <dgm:spPr/>
      <dgm:t>
        <a:bodyPr/>
        <a:lstStyle/>
        <a:p>
          <a:endParaRPr lang="en-US"/>
        </a:p>
      </dgm:t>
    </dgm:pt>
    <dgm:pt modelId="{932BD54F-140E-44AA-99DD-52EC07D4BAE8}">
      <dgm:prSet phldrT="[Text]"/>
      <dgm:spPr/>
      <dgm:t>
        <a:bodyPr/>
        <a:lstStyle/>
        <a:p>
          <a:r>
            <a:rPr lang="en-US" dirty="0" smtClean="0"/>
            <a:t>Social Media Foundational Concepts</a:t>
          </a:r>
          <a:endParaRPr lang="en-US" dirty="0"/>
        </a:p>
      </dgm:t>
    </dgm:pt>
    <dgm:pt modelId="{A5C5D77B-25B1-4304-81AE-3C7164E441C7}" type="parTrans" cxnId="{BC73F200-254A-4087-8BAE-799F2F11BEDC}">
      <dgm:prSet/>
      <dgm:spPr/>
      <dgm:t>
        <a:bodyPr/>
        <a:lstStyle/>
        <a:p>
          <a:endParaRPr lang="en-US"/>
        </a:p>
      </dgm:t>
    </dgm:pt>
    <dgm:pt modelId="{78F1B410-2303-4782-89F5-F6B1E11F8381}" type="sibTrans" cxnId="{BC73F200-254A-4087-8BAE-799F2F11BEDC}">
      <dgm:prSet/>
      <dgm:spPr/>
      <dgm:t>
        <a:bodyPr/>
        <a:lstStyle/>
        <a:p>
          <a:endParaRPr lang="en-US"/>
        </a:p>
      </dgm:t>
    </dgm:pt>
    <dgm:pt modelId="{E30B2678-86EB-4FA2-B456-707AAE6E3123}" type="pres">
      <dgm:prSet presAssocID="{8AF38EAC-E885-4AD0-A3C0-EE41312207AF}" presName="Name0" presStyleCnt="0">
        <dgm:presLayoutVars>
          <dgm:dir/>
          <dgm:resizeHandles val="exact"/>
        </dgm:presLayoutVars>
      </dgm:prSet>
      <dgm:spPr/>
      <dgm:t>
        <a:bodyPr/>
        <a:lstStyle/>
        <a:p>
          <a:endParaRPr lang="en-US"/>
        </a:p>
      </dgm:t>
    </dgm:pt>
    <dgm:pt modelId="{6149B53E-3526-4127-B751-B48C01077181}" type="pres">
      <dgm:prSet presAssocID="{A7D7E7CA-0E68-4012-9982-8E2CD24F2EE9}" presName="node" presStyleLbl="node1" presStyleIdx="0" presStyleCnt="10">
        <dgm:presLayoutVars>
          <dgm:bulletEnabled val="1"/>
        </dgm:presLayoutVars>
      </dgm:prSet>
      <dgm:spPr/>
      <dgm:t>
        <a:bodyPr/>
        <a:lstStyle/>
        <a:p>
          <a:endParaRPr lang="en-US"/>
        </a:p>
      </dgm:t>
    </dgm:pt>
    <dgm:pt modelId="{D7FB318B-54C8-43D8-895C-4E45F0125A82}" type="pres">
      <dgm:prSet presAssocID="{654E4C16-312B-423C-AF6D-A02CA6DC7283}" presName="sibTrans" presStyleLbl="sibTrans1D1" presStyleIdx="0" presStyleCnt="9"/>
      <dgm:spPr/>
      <dgm:t>
        <a:bodyPr/>
        <a:lstStyle/>
        <a:p>
          <a:endParaRPr lang="en-US"/>
        </a:p>
      </dgm:t>
    </dgm:pt>
    <dgm:pt modelId="{1F971EDD-5B9E-4A50-B467-34A9FBFAC349}" type="pres">
      <dgm:prSet presAssocID="{654E4C16-312B-423C-AF6D-A02CA6DC7283}" presName="connectorText" presStyleLbl="sibTrans1D1" presStyleIdx="0" presStyleCnt="9"/>
      <dgm:spPr/>
      <dgm:t>
        <a:bodyPr/>
        <a:lstStyle/>
        <a:p>
          <a:endParaRPr lang="en-US"/>
        </a:p>
      </dgm:t>
    </dgm:pt>
    <dgm:pt modelId="{87B3B411-AF3C-434F-B6F5-B6C46F17352D}" type="pres">
      <dgm:prSet presAssocID="{932BD54F-140E-44AA-99DD-52EC07D4BAE8}" presName="node" presStyleLbl="node1" presStyleIdx="1" presStyleCnt="10">
        <dgm:presLayoutVars>
          <dgm:bulletEnabled val="1"/>
        </dgm:presLayoutVars>
      </dgm:prSet>
      <dgm:spPr/>
      <dgm:t>
        <a:bodyPr/>
        <a:lstStyle/>
        <a:p>
          <a:endParaRPr lang="en-US"/>
        </a:p>
      </dgm:t>
    </dgm:pt>
    <dgm:pt modelId="{09F0C495-0EAF-443D-8FAB-C308CD6FFF07}" type="pres">
      <dgm:prSet presAssocID="{78F1B410-2303-4782-89F5-F6B1E11F8381}" presName="sibTrans" presStyleLbl="sibTrans1D1" presStyleIdx="1" presStyleCnt="9"/>
      <dgm:spPr/>
      <dgm:t>
        <a:bodyPr/>
        <a:lstStyle/>
        <a:p>
          <a:endParaRPr lang="en-US"/>
        </a:p>
      </dgm:t>
    </dgm:pt>
    <dgm:pt modelId="{1B0FEF5A-6044-4588-98FD-DEBC6AD4810C}" type="pres">
      <dgm:prSet presAssocID="{78F1B410-2303-4782-89F5-F6B1E11F8381}" presName="connectorText" presStyleLbl="sibTrans1D1" presStyleIdx="1" presStyleCnt="9"/>
      <dgm:spPr/>
      <dgm:t>
        <a:bodyPr/>
        <a:lstStyle/>
        <a:p>
          <a:endParaRPr lang="en-US"/>
        </a:p>
      </dgm:t>
    </dgm:pt>
    <dgm:pt modelId="{671AFCCC-D99A-466F-9072-7DE1D3CEEF94}" type="pres">
      <dgm:prSet presAssocID="{7F9330E7-6D73-4DB9-93C4-E68E5B47D825}" presName="node" presStyleLbl="node1" presStyleIdx="2" presStyleCnt="10">
        <dgm:presLayoutVars>
          <dgm:bulletEnabled val="1"/>
        </dgm:presLayoutVars>
      </dgm:prSet>
      <dgm:spPr/>
      <dgm:t>
        <a:bodyPr/>
        <a:lstStyle/>
        <a:p>
          <a:endParaRPr lang="en-US"/>
        </a:p>
      </dgm:t>
    </dgm:pt>
    <dgm:pt modelId="{CC292973-D356-4B1C-AB7F-23AA625F0880}" type="pres">
      <dgm:prSet presAssocID="{AF86B59B-470E-4357-9ADB-AFC2315D0342}" presName="sibTrans" presStyleLbl="sibTrans1D1" presStyleIdx="2" presStyleCnt="9"/>
      <dgm:spPr/>
      <dgm:t>
        <a:bodyPr/>
        <a:lstStyle/>
        <a:p>
          <a:endParaRPr lang="en-US"/>
        </a:p>
      </dgm:t>
    </dgm:pt>
    <dgm:pt modelId="{8254B0CD-54D9-4BB7-9855-DF28D7F4372E}" type="pres">
      <dgm:prSet presAssocID="{AF86B59B-470E-4357-9ADB-AFC2315D0342}" presName="connectorText" presStyleLbl="sibTrans1D1" presStyleIdx="2" presStyleCnt="9"/>
      <dgm:spPr/>
      <dgm:t>
        <a:bodyPr/>
        <a:lstStyle/>
        <a:p>
          <a:endParaRPr lang="en-US"/>
        </a:p>
      </dgm:t>
    </dgm:pt>
    <dgm:pt modelId="{3E9D2CB4-906D-424C-ADB2-3BE946A785B0}" type="pres">
      <dgm:prSet presAssocID="{BEDADE37-E7EF-49F2-82EA-9A50B07C3618}" presName="node" presStyleLbl="node1" presStyleIdx="3" presStyleCnt="10">
        <dgm:presLayoutVars>
          <dgm:bulletEnabled val="1"/>
        </dgm:presLayoutVars>
      </dgm:prSet>
      <dgm:spPr/>
      <dgm:t>
        <a:bodyPr/>
        <a:lstStyle/>
        <a:p>
          <a:endParaRPr lang="en-US"/>
        </a:p>
      </dgm:t>
    </dgm:pt>
    <dgm:pt modelId="{AEA283A3-4354-466D-BF2C-DA802D7B9FA8}" type="pres">
      <dgm:prSet presAssocID="{611BC041-F115-4A5B-A347-E0F3DA4F73B0}" presName="sibTrans" presStyleLbl="sibTrans1D1" presStyleIdx="3" presStyleCnt="9"/>
      <dgm:spPr/>
      <dgm:t>
        <a:bodyPr/>
        <a:lstStyle/>
        <a:p>
          <a:endParaRPr lang="en-US"/>
        </a:p>
      </dgm:t>
    </dgm:pt>
    <dgm:pt modelId="{0612EE47-F2E9-4E2E-86EC-881CF03020EA}" type="pres">
      <dgm:prSet presAssocID="{611BC041-F115-4A5B-A347-E0F3DA4F73B0}" presName="connectorText" presStyleLbl="sibTrans1D1" presStyleIdx="3" presStyleCnt="9"/>
      <dgm:spPr/>
      <dgm:t>
        <a:bodyPr/>
        <a:lstStyle/>
        <a:p>
          <a:endParaRPr lang="en-US"/>
        </a:p>
      </dgm:t>
    </dgm:pt>
    <dgm:pt modelId="{F41D6C3D-8618-45D8-AB7B-F28D4C1ADE94}" type="pres">
      <dgm:prSet presAssocID="{4DAC0AB8-111F-4C43-8568-FD7C209FEBD7}" presName="node" presStyleLbl="node1" presStyleIdx="4" presStyleCnt="10">
        <dgm:presLayoutVars>
          <dgm:bulletEnabled val="1"/>
        </dgm:presLayoutVars>
      </dgm:prSet>
      <dgm:spPr/>
      <dgm:t>
        <a:bodyPr/>
        <a:lstStyle/>
        <a:p>
          <a:endParaRPr lang="en-US"/>
        </a:p>
      </dgm:t>
    </dgm:pt>
    <dgm:pt modelId="{83F33717-034E-4C4D-B46F-CECFCDFA59AF}" type="pres">
      <dgm:prSet presAssocID="{287C120D-E052-4AB5-9873-40389BD73E67}" presName="sibTrans" presStyleLbl="sibTrans1D1" presStyleIdx="4" presStyleCnt="9"/>
      <dgm:spPr/>
      <dgm:t>
        <a:bodyPr/>
        <a:lstStyle/>
        <a:p>
          <a:endParaRPr lang="en-US"/>
        </a:p>
      </dgm:t>
    </dgm:pt>
    <dgm:pt modelId="{A83E5663-F860-4F48-A03A-A154FC9B1579}" type="pres">
      <dgm:prSet presAssocID="{287C120D-E052-4AB5-9873-40389BD73E67}" presName="connectorText" presStyleLbl="sibTrans1D1" presStyleIdx="4" presStyleCnt="9"/>
      <dgm:spPr/>
      <dgm:t>
        <a:bodyPr/>
        <a:lstStyle/>
        <a:p>
          <a:endParaRPr lang="en-US"/>
        </a:p>
      </dgm:t>
    </dgm:pt>
    <dgm:pt modelId="{647D36DC-2686-407F-9F48-D32C39C40EFE}" type="pres">
      <dgm:prSet presAssocID="{FA30662B-6944-43EF-AD5B-4BC20E2B3804}" presName="node" presStyleLbl="node1" presStyleIdx="5" presStyleCnt="10">
        <dgm:presLayoutVars>
          <dgm:bulletEnabled val="1"/>
        </dgm:presLayoutVars>
      </dgm:prSet>
      <dgm:spPr/>
      <dgm:t>
        <a:bodyPr/>
        <a:lstStyle/>
        <a:p>
          <a:endParaRPr lang="en-US"/>
        </a:p>
      </dgm:t>
    </dgm:pt>
    <dgm:pt modelId="{079C54B6-BA18-40AF-A301-5F800279F5E6}" type="pres">
      <dgm:prSet presAssocID="{3CE3B454-C36E-4977-B69F-7345CDE8E9D7}" presName="sibTrans" presStyleLbl="sibTrans1D1" presStyleIdx="5" presStyleCnt="9"/>
      <dgm:spPr/>
      <dgm:t>
        <a:bodyPr/>
        <a:lstStyle/>
        <a:p>
          <a:endParaRPr lang="en-US"/>
        </a:p>
      </dgm:t>
    </dgm:pt>
    <dgm:pt modelId="{A71368B7-1821-4AC0-9BD7-621AAE037ED3}" type="pres">
      <dgm:prSet presAssocID="{3CE3B454-C36E-4977-B69F-7345CDE8E9D7}" presName="connectorText" presStyleLbl="sibTrans1D1" presStyleIdx="5" presStyleCnt="9"/>
      <dgm:spPr/>
      <dgm:t>
        <a:bodyPr/>
        <a:lstStyle/>
        <a:p>
          <a:endParaRPr lang="en-US"/>
        </a:p>
      </dgm:t>
    </dgm:pt>
    <dgm:pt modelId="{E1B9E517-2461-4E6D-A87E-F0CD724874EC}" type="pres">
      <dgm:prSet presAssocID="{EBF04C1C-47ED-46AC-BFCC-5F45031B4E5E}" presName="node" presStyleLbl="node1" presStyleIdx="6" presStyleCnt="10">
        <dgm:presLayoutVars>
          <dgm:bulletEnabled val="1"/>
        </dgm:presLayoutVars>
      </dgm:prSet>
      <dgm:spPr/>
      <dgm:t>
        <a:bodyPr/>
        <a:lstStyle/>
        <a:p>
          <a:endParaRPr lang="en-US"/>
        </a:p>
      </dgm:t>
    </dgm:pt>
    <dgm:pt modelId="{877E4AFA-395D-423A-A3DC-BA9B13BA5598}" type="pres">
      <dgm:prSet presAssocID="{B46AF3AB-56DC-4CB3-9389-DABF8AA1F56B}" presName="sibTrans" presStyleLbl="sibTrans1D1" presStyleIdx="6" presStyleCnt="9"/>
      <dgm:spPr/>
      <dgm:t>
        <a:bodyPr/>
        <a:lstStyle/>
        <a:p>
          <a:endParaRPr lang="en-US"/>
        </a:p>
      </dgm:t>
    </dgm:pt>
    <dgm:pt modelId="{F789B52B-6481-4281-8BB7-F2DEBEBD2ECD}" type="pres">
      <dgm:prSet presAssocID="{B46AF3AB-56DC-4CB3-9389-DABF8AA1F56B}" presName="connectorText" presStyleLbl="sibTrans1D1" presStyleIdx="6" presStyleCnt="9"/>
      <dgm:spPr/>
      <dgm:t>
        <a:bodyPr/>
        <a:lstStyle/>
        <a:p>
          <a:endParaRPr lang="en-US"/>
        </a:p>
      </dgm:t>
    </dgm:pt>
    <dgm:pt modelId="{C998BDD4-39B4-45F8-B530-BE2D1EF57BAC}" type="pres">
      <dgm:prSet presAssocID="{2419B076-4930-427D-9657-8AD60C64279F}" presName="node" presStyleLbl="node1" presStyleIdx="7" presStyleCnt="10">
        <dgm:presLayoutVars>
          <dgm:bulletEnabled val="1"/>
        </dgm:presLayoutVars>
      </dgm:prSet>
      <dgm:spPr/>
      <dgm:t>
        <a:bodyPr/>
        <a:lstStyle/>
        <a:p>
          <a:endParaRPr lang="en-US"/>
        </a:p>
      </dgm:t>
    </dgm:pt>
    <dgm:pt modelId="{730672CC-6041-41E1-A481-C1E545D04A1B}" type="pres">
      <dgm:prSet presAssocID="{7906E059-EAC6-4AF1-835C-6653FBF531EF}" presName="sibTrans" presStyleLbl="sibTrans1D1" presStyleIdx="7" presStyleCnt="9"/>
      <dgm:spPr/>
      <dgm:t>
        <a:bodyPr/>
        <a:lstStyle/>
        <a:p>
          <a:endParaRPr lang="en-US"/>
        </a:p>
      </dgm:t>
    </dgm:pt>
    <dgm:pt modelId="{238D8EA4-9F77-4682-AD97-C513A90FFB7E}" type="pres">
      <dgm:prSet presAssocID="{7906E059-EAC6-4AF1-835C-6653FBF531EF}" presName="connectorText" presStyleLbl="sibTrans1D1" presStyleIdx="7" presStyleCnt="9"/>
      <dgm:spPr/>
      <dgm:t>
        <a:bodyPr/>
        <a:lstStyle/>
        <a:p>
          <a:endParaRPr lang="en-US"/>
        </a:p>
      </dgm:t>
    </dgm:pt>
    <dgm:pt modelId="{523011C8-BD7B-40BC-8967-24EA6D6B260D}" type="pres">
      <dgm:prSet presAssocID="{68190476-AD86-4ABF-9FBE-A2C4A985C1BA}" presName="node" presStyleLbl="node1" presStyleIdx="8" presStyleCnt="10">
        <dgm:presLayoutVars>
          <dgm:bulletEnabled val="1"/>
        </dgm:presLayoutVars>
      </dgm:prSet>
      <dgm:spPr/>
      <dgm:t>
        <a:bodyPr/>
        <a:lstStyle/>
        <a:p>
          <a:endParaRPr lang="en-US"/>
        </a:p>
      </dgm:t>
    </dgm:pt>
    <dgm:pt modelId="{55D6EE65-9ACD-499E-8E1D-2387004EA11C}" type="pres">
      <dgm:prSet presAssocID="{E3849388-7589-4BEC-971C-E10EF6B89508}" presName="sibTrans" presStyleLbl="sibTrans1D1" presStyleIdx="8" presStyleCnt="9"/>
      <dgm:spPr/>
      <dgm:t>
        <a:bodyPr/>
        <a:lstStyle/>
        <a:p>
          <a:endParaRPr lang="en-US"/>
        </a:p>
      </dgm:t>
    </dgm:pt>
    <dgm:pt modelId="{18DEEDBA-8C0E-4DF3-847F-6B1B0B3E522A}" type="pres">
      <dgm:prSet presAssocID="{E3849388-7589-4BEC-971C-E10EF6B89508}" presName="connectorText" presStyleLbl="sibTrans1D1" presStyleIdx="8" presStyleCnt="9"/>
      <dgm:spPr/>
      <dgm:t>
        <a:bodyPr/>
        <a:lstStyle/>
        <a:p>
          <a:endParaRPr lang="en-US"/>
        </a:p>
      </dgm:t>
    </dgm:pt>
    <dgm:pt modelId="{796BE3B8-C7B4-44BC-8404-DC93B8499345}" type="pres">
      <dgm:prSet presAssocID="{32822C3A-54B2-4D54-898D-F3B3FEDB1AA3}" presName="node" presStyleLbl="node1" presStyleIdx="9" presStyleCnt="10">
        <dgm:presLayoutVars>
          <dgm:bulletEnabled val="1"/>
        </dgm:presLayoutVars>
      </dgm:prSet>
      <dgm:spPr/>
      <dgm:t>
        <a:bodyPr/>
        <a:lstStyle/>
        <a:p>
          <a:endParaRPr lang="en-US"/>
        </a:p>
      </dgm:t>
    </dgm:pt>
  </dgm:ptLst>
  <dgm:cxnLst>
    <dgm:cxn modelId="{BC73F200-254A-4087-8BAE-799F2F11BEDC}" srcId="{8AF38EAC-E885-4AD0-A3C0-EE41312207AF}" destId="{932BD54F-140E-44AA-99DD-52EC07D4BAE8}" srcOrd="1" destOrd="0" parTransId="{A5C5D77B-25B1-4304-81AE-3C7164E441C7}" sibTransId="{78F1B410-2303-4782-89F5-F6B1E11F8381}"/>
    <dgm:cxn modelId="{3D352BD0-7AA6-45A9-A93E-1F8BF677B43F}" type="presOf" srcId="{7F9330E7-6D73-4DB9-93C4-E68E5B47D825}" destId="{671AFCCC-D99A-466F-9072-7DE1D3CEEF94}" srcOrd="0" destOrd="0" presId="urn:microsoft.com/office/officeart/2005/8/layout/bProcess3"/>
    <dgm:cxn modelId="{09EF675B-43BE-465C-AE5F-BE7061367904}" srcId="{8AF38EAC-E885-4AD0-A3C0-EE41312207AF}" destId="{4DAC0AB8-111F-4C43-8568-FD7C209FEBD7}" srcOrd="4" destOrd="0" parTransId="{32E9576C-F8D7-4C7F-BE2E-3E6E56F761D3}" sibTransId="{287C120D-E052-4AB5-9873-40389BD73E67}"/>
    <dgm:cxn modelId="{8E63603C-FA31-4269-B762-3EB8AEA404B3}" type="presOf" srcId="{EBF04C1C-47ED-46AC-BFCC-5F45031B4E5E}" destId="{E1B9E517-2461-4E6D-A87E-F0CD724874EC}" srcOrd="0" destOrd="0" presId="urn:microsoft.com/office/officeart/2005/8/layout/bProcess3"/>
    <dgm:cxn modelId="{A5EDE83D-FBE0-4A96-AB7E-71C4BBA4EB66}" type="presOf" srcId="{654E4C16-312B-423C-AF6D-A02CA6DC7283}" destId="{D7FB318B-54C8-43D8-895C-4E45F0125A82}" srcOrd="0" destOrd="0" presId="urn:microsoft.com/office/officeart/2005/8/layout/bProcess3"/>
    <dgm:cxn modelId="{A72D1245-92F2-428D-8392-348184AB6832}" srcId="{8AF38EAC-E885-4AD0-A3C0-EE41312207AF}" destId="{A7D7E7CA-0E68-4012-9982-8E2CD24F2EE9}" srcOrd="0" destOrd="0" parTransId="{066378C4-490F-4CDA-9727-3D76E9E4F911}" sibTransId="{654E4C16-312B-423C-AF6D-A02CA6DC7283}"/>
    <dgm:cxn modelId="{3EF81446-5AA1-4513-AEC1-272D30BD7A2B}" type="presOf" srcId="{A7D7E7CA-0E68-4012-9982-8E2CD24F2EE9}" destId="{6149B53E-3526-4127-B751-B48C01077181}" srcOrd="0" destOrd="0" presId="urn:microsoft.com/office/officeart/2005/8/layout/bProcess3"/>
    <dgm:cxn modelId="{3683D9E0-5B96-41EF-BF44-5E41C1344F04}" type="presOf" srcId="{287C120D-E052-4AB5-9873-40389BD73E67}" destId="{A83E5663-F860-4F48-A03A-A154FC9B1579}" srcOrd="1" destOrd="0" presId="urn:microsoft.com/office/officeart/2005/8/layout/bProcess3"/>
    <dgm:cxn modelId="{59FD53FF-D0A8-4A6E-BC29-2CD1C54FBCB3}" type="presOf" srcId="{68190476-AD86-4ABF-9FBE-A2C4A985C1BA}" destId="{523011C8-BD7B-40BC-8967-24EA6D6B260D}" srcOrd="0" destOrd="0" presId="urn:microsoft.com/office/officeart/2005/8/layout/bProcess3"/>
    <dgm:cxn modelId="{E45C24A5-6446-4A7E-B3D5-FE58252A1F28}" type="presOf" srcId="{E3849388-7589-4BEC-971C-E10EF6B89508}" destId="{55D6EE65-9ACD-499E-8E1D-2387004EA11C}" srcOrd="0" destOrd="0" presId="urn:microsoft.com/office/officeart/2005/8/layout/bProcess3"/>
    <dgm:cxn modelId="{15427FF4-E92A-4855-B43C-69D29A75C080}" type="presOf" srcId="{E3849388-7589-4BEC-971C-E10EF6B89508}" destId="{18DEEDBA-8C0E-4DF3-847F-6B1B0B3E522A}" srcOrd="1" destOrd="0" presId="urn:microsoft.com/office/officeart/2005/8/layout/bProcess3"/>
    <dgm:cxn modelId="{E9D7C5FD-30A6-4DD5-9077-CDEE4F2E7FF6}" type="presOf" srcId="{932BD54F-140E-44AA-99DD-52EC07D4BAE8}" destId="{87B3B411-AF3C-434F-B6F5-B6C46F17352D}" srcOrd="0" destOrd="0" presId="urn:microsoft.com/office/officeart/2005/8/layout/bProcess3"/>
    <dgm:cxn modelId="{D36A30F3-4593-4179-800A-EBA9875C7C83}" type="presOf" srcId="{BEDADE37-E7EF-49F2-82EA-9A50B07C3618}" destId="{3E9D2CB4-906D-424C-ADB2-3BE946A785B0}" srcOrd="0" destOrd="0" presId="urn:microsoft.com/office/officeart/2005/8/layout/bProcess3"/>
    <dgm:cxn modelId="{44FE3238-7D25-432B-AB46-44DFFBE03120}" type="presOf" srcId="{AF86B59B-470E-4357-9ADB-AFC2315D0342}" destId="{CC292973-D356-4B1C-AB7F-23AA625F0880}" srcOrd="0" destOrd="0" presId="urn:microsoft.com/office/officeart/2005/8/layout/bProcess3"/>
    <dgm:cxn modelId="{CC5D940B-7EF6-43B6-A18D-0B036C4E8453}" type="presOf" srcId="{7906E059-EAC6-4AF1-835C-6653FBF531EF}" destId="{730672CC-6041-41E1-A481-C1E545D04A1B}" srcOrd="0" destOrd="0" presId="urn:microsoft.com/office/officeart/2005/8/layout/bProcess3"/>
    <dgm:cxn modelId="{53557FD9-44F0-49C4-B30D-E5996AA9BF0D}" type="presOf" srcId="{B46AF3AB-56DC-4CB3-9389-DABF8AA1F56B}" destId="{F789B52B-6481-4281-8BB7-F2DEBEBD2ECD}" srcOrd="1" destOrd="0" presId="urn:microsoft.com/office/officeart/2005/8/layout/bProcess3"/>
    <dgm:cxn modelId="{649D5AFC-83A6-48AE-8571-2CA59409B53A}" type="presOf" srcId="{32822C3A-54B2-4D54-898D-F3B3FEDB1AA3}" destId="{796BE3B8-C7B4-44BC-8404-DC93B8499345}" srcOrd="0" destOrd="0" presId="urn:microsoft.com/office/officeart/2005/8/layout/bProcess3"/>
    <dgm:cxn modelId="{B07111B5-DFAB-4C5B-9BB2-DF556A4F60CF}" type="presOf" srcId="{FA30662B-6944-43EF-AD5B-4BC20E2B3804}" destId="{647D36DC-2686-407F-9F48-D32C39C40EFE}" srcOrd="0" destOrd="0" presId="urn:microsoft.com/office/officeart/2005/8/layout/bProcess3"/>
    <dgm:cxn modelId="{2D43A0CF-C971-416C-AB0A-2D3A16AFB614}" type="presOf" srcId="{611BC041-F115-4A5B-A347-E0F3DA4F73B0}" destId="{AEA283A3-4354-466D-BF2C-DA802D7B9FA8}" srcOrd="0" destOrd="0" presId="urn:microsoft.com/office/officeart/2005/8/layout/bProcess3"/>
    <dgm:cxn modelId="{FCAEAEC8-3EBB-41A5-8AF3-1DCEAD0E8381}" srcId="{8AF38EAC-E885-4AD0-A3C0-EE41312207AF}" destId="{2419B076-4930-427D-9657-8AD60C64279F}" srcOrd="7" destOrd="0" parTransId="{CB087900-FC2F-4F7A-BBFE-1695E5F1697F}" sibTransId="{7906E059-EAC6-4AF1-835C-6653FBF531EF}"/>
    <dgm:cxn modelId="{E1587503-A67D-4F56-B917-B387C6357087}" type="presOf" srcId="{654E4C16-312B-423C-AF6D-A02CA6DC7283}" destId="{1F971EDD-5B9E-4A50-B467-34A9FBFAC349}" srcOrd="1" destOrd="0" presId="urn:microsoft.com/office/officeart/2005/8/layout/bProcess3"/>
    <dgm:cxn modelId="{24CB9B70-1076-4ABB-975B-A89802DA34F0}" type="presOf" srcId="{8AF38EAC-E885-4AD0-A3C0-EE41312207AF}" destId="{E30B2678-86EB-4FA2-B456-707AAE6E3123}" srcOrd="0" destOrd="0" presId="urn:microsoft.com/office/officeart/2005/8/layout/bProcess3"/>
    <dgm:cxn modelId="{27E5797B-681B-4207-AF25-9C29ED2C0B80}" type="presOf" srcId="{287C120D-E052-4AB5-9873-40389BD73E67}" destId="{83F33717-034E-4C4D-B46F-CECFCDFA59AF}" srcOrd="0" destOrd="0" presId="urn:microsoft.com/office/officeart/2005/8/layout/bProcess3"/>
    <dgm:cxn modelId="{C1D5CCED-2D5D-4971-BAA1-A07E5BF5E0E2}" type="presOf" srcId="{B46AF3AB-56DC-4CB3-9389-DABF8AA1F56B}" destId="{877E4AFA-395D-423A-A3DC-BA9B13BA5598}" srcOrd="0" destOrd="0" presId="urn:microsoft.com/office/officeart/2005/8/layout/bProcess3"/>
    <dgm:cxn modelId="{11AA24C1-F8A4-42FE-B797-E4A18B7083F8}" type="presOf" srcId="{3CE3B454-C36E-4977-B69F-7345CDE8E9D7}" destId="{079C54B6-BA18-40AF-A301-5F800279F5E6}" srcOrd="0" destOrd="0" presId="urn:microsoft.com/office/officeart/2005/8/layout/bProcess3"/>
    <dgm:cxn modelId="{C8D38B98-A78D-4E3F-A31E-DB581FC6B72C}" srcId="{8AF38EAC-E885-4AD0-A3C0-EE41312207AF}" destId="{EBF04C1C-47ED-46AC-BFCC-5F45031B4E5E}" srcOrd="6" destOrd="0" parTransId="{3C4572FA-B900-45D3-B969-8EE73433165D}" sibTransId="{B46AF3AB-56DC-4CB3-9389-DABF8AA1F56B}"/>
    <dgm:cxn modelId="{528702C2-3454-42AC-9F83-B89AB9874896}" type="presOf" srcId="{7906E059-EAC6-4AF1-835C-6653FBF531EF}" destId="{238D8EA4-9F77-4682-AD97-C513A90FFB7E}" srcOrd="1" destOrd="0" presId="urn:microsoft.com/office/officeart/2005/8/layout/bProcess3"/>
    <dgm:cxn modelId="{91366D40-E442-4253-BF5A-5056C604FD42}" srcId="{8AF38EAC-E885-4AD0-A3C0-EE41312207AF}" destId="{68190476-AD86-4ABF-9FBE-A2C4A985C1BA}" srcOrd="8" destOrd="0" parTransId="{234D47A6-151D-4624-B236-27B325E2E1C4}" sibTransId="{E3849388-7589-4BEC-971C-E10EF6B89508}"/>
    <dgm:cxn modelId="{E0C1B15F-EB4F-49E5-81BB-C5CB7AB190AA}" type="presOf" srcId="{78F1B410-2303-4782-89F5-F6B1E11F8381}" destId="{09F0C495-0EAF-443D-8FAB-C308CD6FFF07}" srcOrd="0" destOrd="0" presId="urn:microsoft.com/office/officeart/2005/8/layout/bProcess3"/>
    <dgm:cxn modelId="{D4F340B1-8E4C-48C7-B368-D46ECFA449A9}" srcId="{8AF38EAC-E885-4AD0-A3C0-EE41312207AF}" destId="{32822C3A-54B2-4D54-898D-F3B3FEDB1AA3}" srcOrd="9" destOrd="0" parTransId="{3F51AC7C-4615-41B8-BBE5-8AC97D9917F6}" sibTransId="{38A69225-4DEA-4685-B7CA-F20F3EF87716}"/>
    <dgm:cxn modelId="{8DBF4C68-EBDE-4088-B067-C74DE4CB83FC}" srcId="{8AF38EAC-E885-4AD0-A3C0-EE41312207AF}" destId="{FA30662B-6944-43EF-AD5B-4BC20E2B3804}" srcOrd="5" destOrd="0" parTransId="{EDF64B98-A13C-4BBF-8932-6A205C8E25E0}" sibTransId="{3CE3B454-C36E-4977-B69F-7345CDE8E9D7}"/>
    <dgm:cxn modelId="{DD443F9B-3634-4D22-B411-4597805D0C60}" type="presOf" srcId="{3CE3B454-C36E-4977-B69F-7345CDE8E9D7}" destId="{A71368B7-1821-4AC0-9BD7-621AAE037ED3}" srcOrd="1" destOrd="0" presId="urn:microsoft.com/office/officeart/2005/8/layout/bProcess3"/>
    <dgm:cxn modelId="{602C1DD2-3C66-4434-ADA9-C3AF0BADDB9D}" type="presOf" srcId="{AF86B59B-470E-4357-9ADB-AFC2315D0342}" destId="{8254B0CD-54D9-4BB7-9855-DF28D7F4372E}" srcOrd="1" destOrd="0" presId="urn:microsoft.com/office/officeart/2005/8/layout/bProcess3"/>
    <dgm:cxn modelId="{A19FAD39-B6D0-4D72-A6C5-F7DABAB071A8}" type="presOf" srcId="{4DAC0AB8-111F-4C43-8568-FD7C209FEBD7}" destId="{F41D6C3D-8618-45D8-AB7B-F28D4C1ADE94}" srcOrd="0" destOrd="0" presId="urn:microsoft.com/office/officeart/2005/8/layout/bProcess3"/>
    <dgm:cxn modelId="{966990BD-3503-41E5-AF7B-EB0ECC0C2837}" srcId="{8AF38EAC-E885-4AD0-A3C0-EE41312207AF}" destId="{7F9330E7-6D73-4DB9-93C4-E68E5B47D825}" srcOrd="2" destOrd="0" parTransId="{27A67071-DBB2-42C7-9C28-5BBCA6E74715}" sibTransId="{AF86B59B-470E-4357-9ADB-AFC2315D0342}"/>
    <dgm:cxn modelId="{09FB86C5-A18F-4850-9012-89DEE0A63A4A}" srcId="{8AF38EAC-E885-4AD0-A3C0-EE41312207AF}" destId="{BEDADE37-E7EF-49F2-82EA-9A50B07C3618}" srcOrd="3" destOrd="0" parTransId="{A8AE14DD-9B26-4E00-8ED2-A781A7EB9357}" sibTransId="{611BC041-F115-4A5B-A347-E0F3DA4F73B0}"/>
    <dgm:cxn modelId="{3BA7547D-5B97-4286-A952-2A2F288C1FF0}" type="presOf" srcId="{78F1B410-2303-4782-89F5-F6B1E11F8381}" destId="{1B0FEF5A-6044-4588-98FD-DEBC6AD4810C}" srcOrd="1" destOrd="0" presId="urn:microsoft.com/office/officeart/2005/8/layout/bProcess3"/>
    <dgm:cxn modelId="{9F7916FF-5819-4AF7-A358-BA76A0A5F8EF}" type="presOf" srcId="{611BC041-F115-4A5B-A347-E0F3DA4F73B0}" destId="{0612EE47-F2E9-4E2E-86EC-881CF03020EA}" srcOrd="1" destOrd="0" presId="urn:microsoft.com/office/officeart/2005/8/layout/bProcess3"/>
    <dgm:cxn modelId="{65001C23-B2BC-489F-9D08-2D6D9ED148B0}" type="presOf" srcId="{2419B076-4930-427D-9657-8AD60C64279F}" destId="{C998BDD4-39B4-45F8-B530-BE2D1EF57BAC}" srcOrd="0" destOrd="0" presId="urn:microsoft.com/office/officeart/2005/8/layout/bProcess3"/>
    <dgm:cxn modelId="{AC6F570E-804D-4FA3-9787-4DF908BD893D}" type="presParOf" srcId="{E30B2678-86EB-4FA2-B456-707AAE6E3123}" destId="{6149B53E-3526-4127-B751-B48C01077181}" srcOrd="0" destOrd="0" presId="urn:microsoft.com/office/officeart/2005/8/layout/bProcess3"/>
    <dgm:cxn modelId="{AE0DD1B2-B995-4276-A2A1-51E13C97CCCC}" type="presParOf" srcId="{E30B2678-86EB-4FA2-B456-707AAE6E3123}" destId="{D7FB318B-54C8-43D8-895C-4E45F0125A82}" srcOrd="1" destOrd="0" presId="urn:microsoft.com/office/officeart/2005/8/layout/bProcess3"/>
    <dgm:cxn modelId="{5D353C56-8508-4878-82CD-F96E2A3C1FD8}" type="presParOf" srcId="{D7FB318B-54C8-43D8-895C-4E45F0125A82}" destId="{1F971EDD-5B9E-4A50-B467-34A9FBFAC349}" srcOrd="0" destOrd="0" presId="urn:microsoft.com/office/officeart/2005/8/layout/bProcess3"/>
    <dgm:cxn modelId="{289A96F9-E7FF-498B-B0ED-E0E44505EBAF}" type="presParOf" srcId="{E30B2678-86EB-4FA2-B456-707AAE6E3123}" destId="{87B3B411-AF3C-434F-B6F5-B6C46F17352D}" srcOrd="2" destOrd="0" presId="urn:microsoft.com/office/officeart/2005/8/layout/bProcess3"/>
    <dgm:cxn modelId="{28DB225F-51AA-4090-822C-1A6C824A97FE}" type="presParOf" srcId="{E30B2678-86EB-4FA2-B456-707AAE6E3123}" destId="{09F0C495-0EAF-443D-8FAB-C308CD6FFF07}" srcOrd="3" destOrd="0" presId="urn:microsoft.com/office/officeart/2005/8/layout/bProcess3"/>
    <dgm:cxn modelId="{5D7B4651-FB2A-43AC-BD3F-672D22C92B1D}" type="presParOf" srcId="{09F0C495-0EAF-443D-8FAB-C308CD6FFF07}" destId="{1B0FEF5A-6044-4588-98FD-DEBC6AD4810C}" srcOrd="0" destOrd="0" presId="urn:microsoft.com/office/officeart/2005/8/layout/bProcess3"/>
    <dgm:cxn modelId="{0B186FF7-E716-41D5-B6B7-F3B9565C323D}" type="presParOf" srcId="{E30B2678-86EB-4FA2-B456-707AAE6E3123}" destId="{671AFCCC-D99A-466F-9072-7DE1D3CEEF94}" srcOrd="4" destOrd="0" presId="urn:microsoft.com/office/officeart/2005/8/layout/bProcess3"/>
    <dgm:cxn modelId="{92E95FFC-AFC6-4DAC-8610-4A9E64745579}" type="presParOf" srcId="{E30B2678-86EB-4FA2-B456-707AAE6E3123}" destId="{CC292973-D356-4B1C-AB7F-23AA625F0880}" srcOrd="5" destOrd="0" presId="urn:microsoft.com/office/officeart/2005/8/layout/bProcess3"/>
    <dgm:cxn modelId="{C6BD5910-F4FF-440A-8818-5D03D8AB272E}" type="presParOf" srcId="{CC292973-D356-4B1C-AB7F-23AA625F0880}" destId="{8254B0CD-54D9-4BB7-9855-DF28D7F4372E}" srcOrd="0" destOrd="0" presId="urn:microsoft.com/office/officeart/2005/8/layout/bProcess3"/>
    <dgm:cxn modelId="{4D805672-AC1E-4F2A-A3D1-994EFF882FFB}" type="presParOf" srcId="{E30B2678-86EB-4FA2-B456-707AAE6E3123}" destId="{3E9D2CB4-906D-424C-ADB2-3BE946A785B0}" srcOrd="6" destOrd="0" presId="urn:microsoft.com/office/officeart/2005/8/layout/bProcess3"/>
    <dgm:cxn modelId="{09D62BAD-5E42-48ED-A966-B9E98138B23A}" type="presParOf" srcId="{E30B2678-86EB-4FA2-B456-707AAE6E3123}" destId="{AEA283A3-4354-466D-BF2C-DA802D7B9FA8}" srcOrd="7" destOrd="0" presId="urn:microsoft.com/office/officeart/2005/8/layout/bProcess3"/>
    <dgm:cxn modelId="{D43E90F9-F3A0-474A-8AB6-0A9B1188D063}" type="presParOf" srcId="{AEA283A3-4354-466D-BF2C-DA802D7B9FA8}" destId="{0612EE47-F2E9-4E2E-86EC-881CF03020EA}" srcOrd="0" destOrd="0" presId="urn:microsoft.com/office/officeart/2005/8/layout/bProcess3"/>
    <dgm:cxn modelId="{536A403A-DC42-4E4D-B26E-B98CA77C7FCF}" type="presParOf" srcId="{E30B2678-86EB-4FA2-B456-707AAE6E3123}" destId="{F41D6C3D-8618-45D8-AB7B-F28D4C1ADE94}" srcOrd="8" destOrd="0" presId="urn:microsoft.com/office/officeart/2005/8/layout/bProcess3"/>
    <dgm:cxn modelId="{F05109E7-7CC1-4374-ADAE-DFE21EEDEFB6}" type="presParOf" srcId="{E30B2678-86EB-4FA2-B456-707AAE6E3123}" destId="{83F33717-034E-4C4D-B46F-CECFCDFA59AF}" srcOrd="9" destOrd="0" presId="urn:microsoft.com/office/officeart/2005/8/layout/bProcess3"/>
    <dgm:cxn modelId="{AC251876-3692-496A-A00A-983A24D03A9E}" type="presParOf" srcId="{83F33717-034E-4C4D-B46F-CECFCDFA59AF}" destId="{A83E5663-F860-4F48-A03A-A154FC9B1579}" srcOrd="0" destOrd="0" presId="urn:microsoft.com/office/officeart/2005/8/layout/bProcess3"/>
    <dgm:cxn modelId="{99F650DE-D957-47EF-A030-A58EE10437A4}" type="presParOf" srcId="{E30B2678-86EB-4FA2-B456-707AAE6E3123}" destId="{647D36DC-2686-407F-9F48-D32C39C40EFE}" srcOrd="10" destOrd="0" presId="urn:microsoft.com/office/officeart/2005/8/layout/bProcess3"/>
    <dgm:cxn modelId="{CD4765A8-3051-400E-A9C5-A819BF3879A5}" type="presParOf" srcId="{E30B2678-86EB-4FA2-B456-707AAE6E3123}" destId="{079C54B6-BA18-40AF-A301-5F800279F5E6}" srcOrd="11" destOrd="0" presId="urn:microsoft.com/office/officeart/2005/8/layout/bProcess3"/>
    <dgm:cxn modelId="{4F1249D2-2EB9-44D9-96DB-9F90BCD65220}" type="presParOf" srcId="{079C54B6-BA18-40AF-A301-5F800279F5E6}" destId="{A71368B7-1821-4AC0-9BD7-621AAE037ED3}" srcOrd="0" destOrd="0" presId="urn:microsoft.com/office/officeart/2005/8/layout/bProcess3"/>
    <dgm:cxn modelId="{72A5196F-67A9-48E3-AC6F-56537D5190F1}" type="presParOf" srcId="{E30B2678-86EB-4FA2-B456-707AAE6E3123}" destId="{E1B9E517-2461-4E6D-A87E-F0CD724874EC}" srcOrd="12" destOrd="0" presId="urn:microsoft.com/office/officeart/2005/8/layout/bProcess3"/>
    <dgm:cxn modelId="{976AF046-748A-4401-A02E-148E4919D1DF}" type="presParOf" srcId="{E30B2678-86EB-4FA2-B456-707AAE6E3123}" destId="{877E4AFA-395D-423A-A3DC-BA9B13BA5598}" srcOrd="13" destOrd="0" presId="urn:microsoft.com/office/officeart/2005/8/layout/bProcess3"/>
    <dgm:cxn modelId="{1316E025-0B52-4984-8FFC-909B93D7D8C8}" type="presParOf" srcId="{877E4AFA-395D-423A-A3DC-BA9B13BA5598}" destId="{F789B52B-6481-4281-8BB7-F2DEBEBD2ECD}" srcOrd="0" destOrd="0" presId="urn:microsoft.com/office/officeart/2005/8/layout/bProcess3"/>
    <dgm:cxn modelId="{ACB8589E-05EA-4590-B8D2-8C706D047C23}" type="presParOf" srcId="{E30B2678-86EB-4FA2-B456-707AAE6E3123}" destId="{C998BDD4-39B4-45F8-B530-BE2D1EF57BAC}" srcOrd="14" destOrd="0" presId="urn:microsoft.com/office/officeart/2005/8/layout/bProcess3"/>
    <dgm:cxn modelId="{D0F94640-D451-43DF-BF36-21E8262158D2}" type="presParOf" srcId="{E30B2678-86EB-4FA2-B456-707AAE6E3123}" destId="{730672CC-6041-41E1-A481-C1E545D04A1B}" srcOrd="15" destOrd="0" presId="urn:microsoft.com/office/officeart/2005/8/layout/bProcess3"/>
    <dgm:cxn modelId="{F7BF6D55-02DA-4360-8B37-908BBBC593FC}" type="presParOf" srcId="{730672CC-6041-41E1-A481-C1E545D04A1B}" destId="{238D8EA4-9F77-4682-AD97-C513A90FFB7E}" srcOrd="0" destOrd="0" presId="urn:microsoft.com/office/officeart/2005/8/layout/bProcess3"/>
    <dgm:cxn modelId="{EC3BE832-2CD7-4CA5-A1DC-39A27C2E1ACD}" type="presParOf" srcId="{E30B2678-86EB-4FA2-B456-707AAE6E3123}" destId="{523011C8-BD7B-40BC-8967-24EA6D6B260D}" srcOrd="16" destOrd="0" presId="urn:microsoft.com/office/officeart/2005/8/layout/bProcess3"/>
    <dgm:cxn modelId="{9EFBC109-C1FF-46E0-BC22-0A8AF2C9E440}" type="presParOf" srcId="{E30B2678-86EB-4FA2-B456-707AAE6E3123}" destId="{55D6EE65-9ACD-499E-8E1D-2387004EA11C}" srcOrd="17" destOrd="0" presId="urn:microsoft.com/office/officeart/2005/8/layout/bProcess3"/>
    <dgm:cxn modelId="{D6591E1B-0345-4613-B169-5D5F2BB8E112}" type="presParOf" srcId="{55D6EE65-9ACD-499E-8E1D-2387004EA11C}" destId="{18DEEDBA-8C0E-4DF3-847F-6B1B0B3E522A}" srcOrd="0" destOrd="0" presId="urn:microsoft.com/office/officeart/2005/8/layout/bProcess3"/>
    <dgm:cxn modelId="{8C2952D4-6C86-4272-ACB6-8D117DF3D3E6}" type="presParOf" srcId="{E30B2678-86EB-4FA2-B456-707AAE6E3123}" destId="{796BE3B8-C7B4-44BC-8404-DC93B8499345}" srcOrd="1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FB318B-54C8-43D8-895C-4E45F0125A82}">
      <dsp:nvSpPr>
        <dsp:cNvPr id="0" name=""/>
        <dsp:cNvSpPr/>
      </dsp:nvSpPr>
      <dsp:spPr>
        <a:xfrm>
          <a:off x="2222039" y="592531"/>
          <a:ext cx="457678" cy="91440"/>
        </a:xfrm>
        <a:custGeom>
          <a:avLst/>
          <a:gdLst/>
          <a:ahLst/>
          <a:cxnLst/>
          <a:rect l="0" t="0" r="0" b="0"/>
          <a:pathLst>
            <a:path>
              <a:moveTo>
                <a:pt x="0" y="45720"/>
              </a:moveTo>
              <a:lnTo>
                <a:pt x="457678"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438671" y="635810"/>
        <a:ext cx="24413" cy="4882"/>
      </dsp:txXfrm>
    </dsp:sp>
    <dsp:sp modelId="{6149B53E-3526-4127-B751-B48C01077181}">
      <dsp:nvSpPr>
        <dsp:cNvPr id="0" name=""/>
        <dsp:cNvSpPr/>
      </dsp:nvSpPr>
      <dsp:spPr>
        <a:xfrm>
          <a:off x="100889" y="1366"/>
          <a:ext cx="2122949" cy="12737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Introductions Overviews   Case Studies</a:t>
          </a:r>
          <a:endParaRPr lang="en-US" sz="2200" kern="1200" dirty="0"/>
        </a:p>
      </dsp:txBody>
      <dsp:txXfrm>
        <a:off x="100889" y="1366"/>
        <a:ext cx="2122949" cy="1273769"/>
      </dsp:txXfrm>
    </dsp:sp>
    <dsp:sp modelId="{09F0C495-0EAF-443D-8FAB-C308CD6FFF07}">
      <dsp:nvSpPr>
        <dsp:cNvPr id="0" name=""/>
        <dsp:cNvSpPr/>
      </dsp:nvSpPr>
      <dsp:spPr>
        <a:xfrm>
          <a:off x="4833267" y="592531"/>
          <a:ext cx="457678" cy="91440"/>
        </a:xfrm>
        <a:custGeom>
          <a:avLst/>
          <a:gdLst/>
          <a:ahLst/>
          <a:cxnLst/>
          <a:rect l="0" t="0" r="0" b="0"/>
          <a:pathLst>
            <a:path>
              <a:moveTo>
                <a:pt x="0" y="45720"/>
              </a:moveTo>
              <a:lnTo>
                <a:pt x="457678"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49899" y="635810"/>
        <a:ext cx="24413" cy="4882"/>
      </dsp:txXfrm>
    </dsp:sp>
    <dsp:sp modelId="{87B3B411-AF3C-434F-B6F5-B6C46F17352D}">
      <dsp:nvSpPr>
        <dsp:cNvPr id="0" name=""/>
        <dsp:cNvSpPr/>
      </dsp:nvSpPr>
      <dsp:spPr>
        <a:xfrm>
          <a:off x="2712117" y="1366"/>
          <a:ext cx="2122949" cy="12737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Social Media Foundational Concepts</a:t>
          </a:r>
          <a:endParaRPr lang="en-US" sz="2200" kern="1200" dirty="0"/>
        </a:p>
      </dsp:txBody>
      <dsp:txXfrm>
        <a:off x="2712117" y="1366"/>
        <a:ext cx="2122949" cy="1273769"/>
      </dsp:txXfrm>
    </dsp:sp>
    <dsp:sp modelId="{CC292973-D356-4B1C-AB7F-23AA625F0880}">
      <dsp:nvSpPr>
        <dsp:cNvPr id="0" name=""/>
        <dsp:cNvSpPr/>
      </dsp:nvSpPr>
      <dsp:spPr>
        <a:xfrm>
          <a:off x="7444495" y="592531"/>
          <a:ext cx="457678" cy="91440"/>
        </a:xfrm>
        <a:custGeom>
          <a:avLst/>
          <a:gdLst/>
          <a:ahLst/>
          <a:cxnLst/>
          <a:rect l="0" t="0" r="0" b="0"/>
          <a:pathLst>
            <a:path>
              <a:moveTo>
                <a:pt x="0" y="45720"/>
              </a:moveTo>
              <a:lnTo>
                <a:pt x="457678"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661127" y="635810"/>
        <a:ext cx="24413" cy="4882"/>
      </dsp:txXfrm>
    </dsp:sp>
    <dsp:sp modelId="{671AFCCC-D99A-466F-9072-7DE1D3CEEF94}">
      <dsp:nvSpPr>
        <dsp:cNvPr id="0" name=""/>
        <dsp:cNvSpPr/>
      </dsp:nvSpPr>
      <dsp:spPr>
        <a:xfrm>
          <a:off x="5323345" y="1366"/>
          <a:ext cx="2122949" cy="12737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Social Business</a:t>
          </a:r>
          <a:endParaRPr lang="en-US" sz="2200" kern="1200" dirty="0"/>
        </a:p>
      </dsp:txBody>
      <dsp:txXfrm>
        <a:off x="5323345" y="1366"/>
        <a:ext cx="2122949" cy="1273769"/>
      </dsp:txXfrm>
    </dsp:sp>
    <dsp:sp modelId="{AEA283A3-4354-466D-BF2C-DA802D7B9FA8}">
      <dsp:nvSpPr>
        <dsp:cNvPr id="0" name=""/>
        <dsp:cNvSpPr/>
      </dsp:nvSpPr>
      <dsp:spPr>
        <a:xfrm>
          <a:off x="1162364" y="1273336"/>
          <a:ext cx="7833683" cy="457678"/>
        </a:xfrm>
        <a:custGeom>
          <a:avLst/>
          <a:gdLst/>
          <a:ahLst/>
          <a:cxnLst/>
          <a:rect l="0" t="0" r="0" b="0"/>
          <a:pathLst>
            <a:path>
              <a:moveTo>
                <a:pt x="7833683" y="0"/>
              </a:moveTo>
              <a:lnTo>
                <a:pt x="7833683" y="245939"/>
              </a:lnTo>
              <a:lnTo>
                <a:pt x="0" y="245939"/>
              </a:lnTo>
              <a:lnTo>
                <a:pt x="0" y="457678"/>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882984" y="1499734"/>
        <a:ext cx="392444" cy="4882"/>
      </dsp:txXfrm>
    </dsp:sp>
    <dsp:sp modelId="{3E9D2CB4-906D-424C-ADB2-3BE946A785B0}">
      <dsp:nvSpPr>
        <dsp:cNvPr id="0" name=""/>
        <dsp:cNvSpPr/>
      </dsp:nvSpPr>
      <dsp:spPr>
        <a:xfrm>
          <a:off x="7934573" y="1366"/>
          <a:ext cx="2122949" cy="12737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Social Media Marketing Campaigns</a:t>
          </a:r>
          <a:endParaRPr lang="en-US" sz="2200" kern="1200" dirty="0"/>
        </a:p>
      </dsp:txBody>
      <dsp:txXfrm>
        <a:off x="7934573" y="1366"/>
        <a:ext cx="2122949" cy="1273769"/>
      </dsp:txXfrm>
    </dsp:sp>
    <dsp:sp modelId="{83F33717-034E-4C4D-B46F-CECFCDFA59AF}">
      <dsp:nvSpPr>
        <dsp:cNvPr id="0" name=""/>
        <dsp:cNvSpPr/>
      </dsp:nvSpPr>
      <dsp:spPr>
        <a:xfrm>
          <a:off x="2222039" y="2354580"/>
          <a:ext cx="457678" cy="91440"/>
        </a:xfrm>
        <a:custGeom>
          <a:avLst/>
          <a:gdLst/>
          <a:ahLst/>
          <a:cxnLst/>
          <a:rect l="0" t="0" r="0" b="0"/>
          <a:pathLst>
            <a:path>
              <a:moveTo>
                <a:pt x="0" y="45720"/>
              </a:moveTo>
              <a:lnTo>
                <a:pt x="457678"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438671" y="2397858"/>
        <a:ext cx="24413" cy="4882"/>
      </dsp:txXfrm>
    </dsp:sp>
    <dsp:sp modelId="{F41D6C3D-8618-45D8-AB7B-F28D4C1ADE94}">
      <dsp:nvSpPr>
        <dsp:cNvPr id="0" name=""/>
        <dsp:cNvSpPr/>
      </dsp:nvSpPr>
      <dsp:spPr>
        <a:xfrm>
          <a:off x="100889" y="1763415"/>
          <a:ext cx="2122949" cy="12737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Listening</a:t>
          </a:r>
          <a:endParaRPr lang="en-US" sz="2200" kern="1200" dirty="0"/>
        </a:p>
      </dsp:txBody>
      <dsp:txXfrm>
        <a:off x="100889" y="1763415"/>
        <a:ext cx="2122949" cy="1273769"/>
      </dsp:txXfrm>
    </dsp:sp>
    <dsp:sp modelId="{079C54B6-BA18-40AF-A301-5F800279F5E6}">
      <dsp:nvSpPr>
        <dsp:cNvPr id="0" name=""/>
        <dsp:cNvSpPr/>
      </dsp:nvSpPr>
      <dsp:spPr>
        <a:xfrm>
          <a:off x="4833267" y="2354580"/>
          <a:ext cx="457678" cy="91440"/>
        </a:xfrm>
        <a:custGeom>
          <a:avLst/>
          <a:gdLst/>
          <a:ahLst/>
          <a:cxnLst/>
          <a:rect l="0" t="0" r="0" b="0"/>
          <a:pathLst>
            <a:path>
              <a:moveTo>
                <a:pt x="0" y="45720"/>
              </a:moveTo>
              <a:lnTo>
                <a:pt x="457678"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49899" y="2397858"/>
        <a:ext cx="24413" cy="4882"/>
      </dsp:txXfrm>
    </dsp:sp>
    <dsp:sp modelId="{647D36DC-2686-407F-9F48-D32C39C40EFE}">
      <dsp:nvSpPr>
        <dsp:cNvPr id="0" name=""/>
        <dsp:cNvSpPr/>
      </dsp:nvSpPr>
      <dsp:spPr>
        <a:xfrm>
          <a:off x="2712117" y="1763415"/>
          <a:ext cx="2122949" cy="12737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Engaging</a:t>
          </a:r>
          <a:endParaRPr lang="en-US" sz="2200" kern="1200" dirty="0"/>
        </a:p>
      </dsp:txBody>
      <dsp:txXfrm>
        <a:off x="2712117" y="1763415"/>
        <a:ext cx="2122949" cy="1273769"/>
      </dsp:txXfrm>
    </dsp:sp>
    <dsp:sp modelId="{877E4AFA-395D-423A-A3DC-BA9B13BA5598}">
      <dsp:nvSpPr>
        <dsp:cNvPr id="0" name=""/>
        <dsp:cNvSpPr/>
      </dsp:nvSpPr>
      <dsp:spPr>
        <a:xfrm>
          <a:off x="7444495" y="2354580"/>
          <a:ext cx="457678" cy="91440"/>
        </a:xfrm>
        <a:custGeom>
          <a:avLst/>
          <a:gdLst/>
          <a:ahLst/>
          <a:cxnLst/>
          <a:rect l="0" t="0" r="0" b="0"/>
          <a:pathLst>
            <a:path>
              <a:moveTo>
                <a:pt x="0" y="45720"/>
              </a:moveTo>
              <a:lnTo>
                <a:pt x="457678"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661127" y="2397858"/>
        <a:ext cx="24413" cy="4882"/>
      </dsp:txXfrm>
    </dsp:sp>
    <dsp:sp modelId="{E1B9E517-2461-4E6D-A87E-F0CD724874EC}">
      <dsp:nvSpPr>
        <dsp:cNvPr id="0" name=""/>
        <dsp:cNvSpPr/>
      </dsp:nvSpPr>
      <dsp:spPr>
        <a:xfrm>
          <a:off x="5323345" y="1763415"/>
          <a:ext cx="2122949" cy="12737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Analytics</a:t>
          </a:r>
          <a:endParaRPr lang="en-US" sz="2200" kern="1200" dirty="0"/>
        </a:p>
      </dsp:txBody>
      <dsp:txXfrm>
        <a:off x="5323345" y="1763415"/>
        <a:ext cx="2122949" cy="1273769"/>
      </dsp:txXfrm>
    </dsp:sp>
    <dsp:sp modelId="{730672CC-6041-41E1-A481-C1E545D04A1B}">
      <dsp:nvSpPr>
        <dsp:cNvPr id="0" name=""/>
        <dsp:cNvSpPr/>
      </dsp:nvSpPr>
      <dsp:spPr>
        <a:xfrm>
          <a:off x="1162364" y="3035384"/>
          <a:ext cx="7833683" cy="457678"/>
        </a:xfrm>
        <a:custGeom>
          <a:avLst/>
          <a:gdLst/>
          <a:ahLst/>
          <a:cxnLst/>
          <a:rect l="0" t="0" r="0" b="0"/>
          <a:pathLst>
            <a:path>
              <a:moveTo>
                <a:pt x="7833683" y="0"/>
              </a:moveTo>
              <a:lnTo>
                <a:pt x="7833683" y="245939"/>
              </a:lnTo>
              <a:lnTo>
                <a:pt x="0" y="245939"/>
              </a:lnTo>
              <a:lnTo>
                <a:pt x="0" y="457678"/>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882984" y="3261782"/>
        <a:ext cx="392444" cy="4882"/>
      </dsp:txXfrm>
    </dsp:sp>
    <dsp:sp modelId="{C998BDD4-39B4-45F8-B530-BE2D1EF57BAC}">
      <dsp:nvSpPr>
        <dsp:cNvPr id="0" name=""/>
        <dsp:cNvSpPr/>
      </dsp:nvSpPr>
      <dsp:spPr>
        <a:xfrm>
          <a:off x="7934573" y="1763415"/>
          <a:ext cx="2122949" cy="12737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Risks and the Law</a:t>
          </a:r>
        </a:p>
      </dsp:txBody>
      <dsp:txXfrm>
        <a:off x="7934573" y="1763415"/>
        <a:ext cx="2122949" cy="1273769"/>
      </dsp:txXfrm>
    </dsp:sp>
    <dsp:sp modelId="{55D6EE65-9ACD-499E-8E1D-2387004EA11C}">
      <dsp:nvSpPr>
        <dsp:cNvPr id="0" name=""/>
        <dsp:cNvSpPr/>
      </dsp:nvSpPr>
      <dsp:spPr>
        <a:xfrm>
          <a:off x="2222039" y="4116628"/>
          <a:ext cx="457678" cy="91440"/>
        </a:xfrm>
        <a:custGeom>
          <a:avLst/>
          <a:gdLst/>
          <a:ahLst/>
          <a:cxnLst/>
          <a:rect l="0" t="0" r="0" b="0"/>
          <a:pathLst>
            <a:path>
              <a:moveTo>
                <a:pt x="0" y="45720"/>
              </a:moveTo>
              <a:lnTo>
                <a:pt x="457678" y="45720"/>
              </a:lnTo>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438671" y="4159906"/>
        <a:ext cx="24413" cy="4882"/>
      </dsp:txXfrm>
    </dsp:sp>
    <dsp:sp modelId="{523011C8-BD7B-40BC-8967-24EA6D6B260D}">
      <dsp:nvSpPr>
        <dsp:cNvPr id="0" name=""/>
        <dsp:cNvSpPr/>
      </dsp:nvSpPr>
      <dsp:spPr>
        <a:xfrm>
          <a:off x="100889" y="3525463"/>
          <a:ext cx="2122949" cy="12737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Wrap up and Student Presentations</a:t>
          </a:r>
          <a:endParaRPr lang="en-US" sz="2200" kern="1200" dirty="0"/>
        </a:p>
      </dsp:txBody>
      <dsp:txXfrm>
        <a:off x="100889" y="3525463"/>
        <a:ext cx="2122949" cy="1273769"/>
      </dsp:txXfrm>
    </dsp:sp>
    <dsp:sp modelId="{796BE3B8-C7B4-44BC-8404-DC93B8499345}">
      <dsp:nvSpPr>
        <dsp:cNvPr id="0" name=""/>
        <dsp:cNvSpPr/>
      </dsp:nvSpPr>
      <dsp:spPr>
        <a:xfrm>
          <a:off x="2712117" y="3525463"/>
          <a:ext cx="2122949" cy="12737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Student Presentations</a:t>
          </a:r>
          <a:endParaRPr lang="en-US" sz="2200" kern="1200" dirty="0"/>
        </a:p>
      </dsp:txBody>
      <dsp:txXfrm>
        <a:off x="2712117" y="3525463"/>
        <a:ext cx="2122949" cy="1273769"/>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fld id="{569C9874-DE1E-48CB-A603-4C70CD126593}" type="datetimeFigureOut">
              <a:rPr lang="de-DE" smtClean="0"/>
              <a:pPr/>
              <a:t>21.09.2013</a:t>
            </a:fld>
            <a:endParaRPr lang="de-DE"/>
          </a:p>
        </p:txBody>
      </p:sp>
      <p:sp>
        <p:nvSpPr>
          <p:cNvPr id="4" name="Folienbildplatzhalter 3"/>
          <p:cNvSpPr>
            <a:spLocks noGrp="1" noRot="1" noChangeAspect="1"/>
          </p:cNvSpPr>
          <p:nvPr>
            <p:ph type="sldImg" idx="2"/>
          </p:nvPr>
        </p:nvSpPr>
        <p:spPr>
          <a:xfrm>
            <a:off x="25400" y="744538"/>
            <a:ext cx="6618288"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66909" y="4715153"/>
            <a:ext cx="5335270" cy="4466987"/>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C14CEB38-DA38-4F43-AFB8-94FE45CA5866}" type="slidenum">
              <a:rPr lang="de-DE" smtClean="0"/>
              <a:pPr/>
              <a:t>‹#›</a:t>
            </a:fld>
            <a:endParaRPr lang="de-DE"/>
          </a:p>
        </p:txBody>
      </p:sp>
    </p:spTree>
    <p:extLst>
      <p:ext uri="{BB962C8B-B14F-4D97-AF65-F5344CB8AC3E}">
        <p14:creationId xmlns:p14="http://schemas.microsoft.com/office/powerpoint/2010/main" val="2109767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1" y="1905008"/>
            <a:ext cx="10057091"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14282" y="4572000"/>
            <a:ext cx="8614559"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r">
              <a:defRPr/>
            </a:lvl1pPr>
          </a:lstStyle>
          <a:p>
            <a:r>
              <a:rPr lang="en-US" smtClean="0"/>
              <a:t>7/25/2013</a:t>
            </a:r>
            <a:endParaRPr lang="de-DE" dirty="0"/>
          </a:p>
        </p:txBody>
      </p:sp>
      <p:sp>
        <p:nvSpPr>
          <p:cNvPr id="5" name="Footer Placeholder 4"/>
          <p:cNvSpPr>
            <a:spLocks noGrp="1"/>
          </p:cNvSpPr>
          <p:nvPr>
            <p:ph type="ftr" sz="quarter" idx="11"/>
          </p:nvPr>
        </p:nvSpPr>
        <p:spPr>
          <a:xfrm rot="16200000">
            <a:off x="9937413" y="3416337"/>
            <a:ext cx="3510277" cy="487617"/>
          </a:xfrm>
        </p:spPr>
        <p:txBody>
          <a:bodyPr/>
          <a:lstStyle>
            <a:lvl1pPr algn="ctr">
              <a:defRPr/>
            </a:lvl1pPr>
          </a:lstStyle>
          <a:p>
            <a:r>
              <a:rPr lang="de-DE" dirty="0" smtClean="0"/>
              <a:t>Social Media in Business, UW PCE</a:t>
            </a:r>
            <a:endParaRPr lang="de-DE" dirty="0"/>
          </a:p>
        </p:txBody>
      </p:sp>
      <p:sp>
        <p:nvSpPr>
          <p:cNvPr id="6" name="Slide Number Placeholder 5"/>
          <p:cNvSpPr>
            <a:spLocks noGrp="1"/>
          </p:cNvSpPr>
          <p:nvPr>
            <p:ph type="sldNum" sz="quarter" idx="12"/>
          </p:nvPr>
        </p:nvSpPr>
        <p:spPr/>
        <p:txBody>
          <a:bodyPr/>
          <a:lstStyle/>
          <a:p>
            <a:fld id="{9DC1E638-3F78-4E0D-883A-B278700C48C0}" type="slidenum">
              <a:rPr lang="de-DE" smtClean="0"/>
              <a:pPr/>
              <a:t>‹#›</a:t>
            </a:fld>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2285" y="5495278"/>
            <a:ext cx="10361851"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11276132"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02285" y="6096000"/>
            <a:ext cx="10361851"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r>
              <a:rPr lang="en-US" dirty="0" smtClean="0"/>
              <a:t>7/25/2013</a:t>
            </a:r>
            <a:endParaRPr lang="de-DE" dirty="0"/>
          </a:p>
        </p:txBody>
      </p:sp>
      <p:sp>
        <p:nvSpPr>
          <p:cNvPr id="9" name="Slide Number Placeholder 8"/>
          <p:cNvSpPr>
            <a:spLocks noGrp="1"/>
          </p:cNvSpPr>
          <p:nvPr>
            <p:ph type="sldNum" sz="quarter" idx="11"/>
          </p:nvPr>
        </p:nvSpPr>
        <p:spPr/>
        <p:txBody>
          <a:bodyPr/>
          <a:lstStyle/>
          <a:p>
            <a:fld id="{9DC1E638-3F78-4E0D-883A-B278700C48C0}" type="slidenum">
              <a:rPr lang="de-DE" smtClean="0"/>
              <a:pPr/>
              <a:t>‹#›</a:t>
            </a:fld>
            <a:endParaRPr lang="de-DE" dirty="0"/>
          </a:p>
        </p:txBody>
      </p:sp>
      <p:sp>
        <p:nvSpPr>
          <p:cNvPr id="10" name="Footer Placeholder 9"/>
          <p:cNvSpPr>
            <a:spLocks noGrp="1"/>
          </p:cNvSpPr>
          <p:nvPr>
            <p:ph type="ftr" sz="quarter" idx="12"/>
          </p:nvPr>
        </p:nvSpPr>
        <p:spPr/>
        <p:txBody>
          <a:bodyPr/>
          <a:lstStyle>
            <a:lvl1pPr>
              <a:defRPr/>
            </a:lvl1pPr>
          </a:lstStyle>
          <a:p>
            <a:r>
              <a:rPr lang="de-DE" dirty="0" smtClean="0"/>
              <a:t>Social Media in  Business, UW PCE</a:t>
            </a:r>
            <a:endParaRPr lang="de-DE"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7/25/2013</a:t>
            </a:r>
            <a:endParaRPr lang="de-DE" dirty="0"/>
          </a:p>
        </p:txBody>
      </p:sp>
      <p:sp>
        <p:nvSpPr>
          <p:cNvPr id="5" name="Footer Placeholder 4"/>
          <p:cNvSpPr>
            <a:spLocks noGrp="1"/>
          </p:cNvSpPr>
          <p:nvPr>
            <p:ph type="ftr" sz="quarter" idx="11"/>
          </p:nvPr>
        </p:nvSpPr>
        <p:spPr/>
        <p:txBody>
          <a:bodyPr/>
          <a:lstStyle>
            <a:lvl1pPr>
              <a:defRPr/>
            </a:lvl1pPr>
          </a:lstStyle>
          <a:p>
            <a:r>
              <a:rPr lang="de-DE" dirty="0" smtClean="0"/>
              <a:t>Social Media in Business, UW PCE</a:t>
            </a:r>
            <a:endParaRPr lang="de-DE" dirty="0"/>
          </a:p>
        </p:txBody>
      </p:sp>
      <p:sp>
        <p:nvSpPr>
          <p:cNvPr id="6" name="Slide Number Placeholder 5"/>
          <p:cNvSpPr>
            <a:spLocks noGrp="1"/>
          </p:cNvSpPr>
          <p:nvPr>
            <p:ph type="sldNum" sz="quarter" idx="12"/>
          </p:nvPr>
        </p:nvSpPr>
        <p:spPr/>
        <p:txBody>
          <a:bodyPr/>
          <a:lstStyle/>
          <a:p>
            <a:fld id="{9DC1E638-3F78-4E0D-883A-B278700C48C0}" type="slidenum">
              <a:rPr lang="de-DE" smtClean="0"/>
              <a:pPr/>
              <a:t>‹#›</a:t>
            </a:fld>
            <a:endParaRPr lang="de-DE"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49" y="274643"/>
            <a:ext cx="2336496"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22" y="274643"/>
            <a:ext cx="802535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7/25/2013</a:t>
            </a:r>
            <a:endParaRPr lang="de-DE" dirty="0"/>
          </a:p>
        </p:txBody>
      </p:sp>
      <p:sp>
        <p:nvSpPr>
          <p:cNvPr id="5" name="Footer Placeholder 4"/>
          <p:cNvSpPr>
            <a:spLocks noGrp="1"/>
          </p:cNvSpPr>
          <p:nvPr>
            <p:ph type="ftr" sz="quarter" idx="11"/>
          </p:nvPr>
        </p:nvSpPr>
        <p:spPr/>
        <p:txBody>
          <a:bodyPr/>
          <a:lstStyle>
            <a:lvl1pPr>
              <a:defRPr/>
            </a:lvl1pPr>
          </a:lstStyle>
          <a:p>
            <a:r>
              <a:rPr lang="de-DE" dirty="0" smtClean="0"/>
              <a:t>Social Media in Business, UW PCE</a:t>
            </a:r>
            <a:endParaRPr lang="de-DE" dirty="0"/>
          </a:p>
        </p:txBody>
      </p:sp>
      <p:sp>
        <p:nvSpPr>
          <p:cNvPr id="6" name="Slide Number Placeholder 5"/>
          <p:cNvSpPr>
            <a:spLocks noGrp="1"/>
          </p:cNvSpPr>
          <p:nvPr>
            <p:ph type="sldNum" sz="quarter" idx="12"/>
          </p:nvPr>
        </p:nvSpPr>
        <p:spPr/>
        <p:txBody>
          <a:bodyPr/>
          <a:lstStyle/>
          <a:p>
            <a:fld id="{9DC1E638-3F78-4E0D-883A-B278700C48C0}" type="slidenum">
              <a:rPr lang="de-DE" smtClean="0"/>
              <a:pPr/>
              <a:t>‹#›</a:t>
            </a:fld>
            <a:endParaRPr lang="de-DE"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2400"/>
            </a:lvl1pPr>
            <a:lvl2pPr marL="640080" indent="-228600">
              <a:buClr>
                <a:srgbClr val="528463"/>
              </a:buClr>
              <a:buFont typeface="Wingdings" pitchFamily="2" charset="2"/>
              <a:buChar char="§"/>
              <a:defRPr/>
            </a:lvl2pPr>
            <a:lvl3pPr marL="1005840" indent="-228600">
              <a:buClr>
                <a:srgbClr val="528463"/>
              </a:buClr>
              <a:buFont typeface="Wingdings" pitchFamily="2" charset="2"/>
              <a:buChar char="Ø"/>
              <a:defRPr/>
            </a:lvl3pPr>
            <a:lvl4pPr marL="1280160" indent="-228600">
              <a:buClr>
                <a:srgbClr val="528463"/>
              </a:buClr>
              <a:buFont typeface="Courier New" pitchFamily="49" charset="0"/>
              <a:buChar char="o"/>
              <a:defRPr/>
            </a:lvl4pPr>
            <a:lvl5pPr marL="1554480" indent="-228600">
              <a:buClr>
                <a:srgbClr val="528463"/>
              </a:buClr>
              <a:buFont typeface="Wingdings" pitchFamily="2"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rot="16200000">
            <a:off x="11099281" y="959063"/>
            <a:ext cx="1186541" cy="487617"/>
          </a:xfrm>
        </p:spPr>
        <p:txBody>
          <a:bodyPr/>
          <a:lstStyle>
            <a:lvl1pPr algn="r">
              <a:defRPr/>
            </a:lvl1pPr>
          </a:lstStyle>
          <a:p>
            <a:r>
              <a:rPr lang="en-US" smtClean="0"/>
              <a:t>7/25/2013</a:t>
            </a:r>
            <a:endParaRPr lang="de-DE" dirty="0"/>
          </a:p>
        </p:txBody>
      </p:sp>
      <p:sp>
        <p:nvSpPr>
          <p:cNvPr id="5" name="Footer Placeholder 4"/>
          <p:cNvSpPr>
            <a:spLocks noGrp="1"/>
          </p:cNvSpPr>
          <p:nvPr>
            <p:ph type="ftr" sz="quarter" idx="11"/>
          </p:nvPr>
        </p:nvSpPr>
        <p:spPr>
          <a:xfrm rot="16200000">
            <a:off x="9923802" y="3402726"/>
            <a:ext cx="3537499" cy="487617"/>
          </a:xfrm>
        </p:spPr>
        <p:txBody>
          <a:bodyPr/>
          <a:lstStyle>
            <a:lvl1pPr algn="ctr">
              <a:defRPr/>
            </a:lvl1pPr>
          </a:lstStyle>
          <a:p>
            <a:r>
              <a:rPr lang="de-DE" dirty="0" smtClean="0"/>
              <a:t>Social Media in Business, UW PCE</a:t>
            </a:r>
            <a:endParaRPr lang="de-DE" dirty="0"/>
          </a:p>
        </p:txBody>
      </p:sp>
      <p:sp>
        <p:nvSpPr>
          <p:cNvPr id="6" name="Slide Number Placeholder 5"/>
          <p:cNvSpPr>
            <a:spLocks noGrp="1"/>
          </p:cNvSpPr>
          <p:nvPr>
            <p:ph type="sldNum" sz="quarter" idx="12"/>
          </p:nvPr>
        </p:nvSpPr>
        <p:spPr/>
        <p:txBody>
          <a:bodyPr/>
          <a:lstStyle/>
          <a:p>
            <a:fld id="{9DC1E638-3F78-4E0D-883A-B278700C48C0}" type="slidenum">
              <a:rPr lang="de-DE" smtClean="0"/>
              <a:pPr/>
              <a:t>‹#›</a:t>
            </a:fld>
            <a:endParaRPr lang="de-DE"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4" y="3905250"/>
            <a:ext cx="10211587" cy="1168400"/>
          </a:xfrm>
        </p:spPr>
        <p:txBody>
          <a:bodyPr anchor="t"/>
          <a:lstStyle>
            <a:lvl1pPr algn="l">
              <a:defRPr sz="3600" b="0"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962965" y="2271713"/>
            <a:ext cx="8179851"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16200000">
            <a:off x="11087035" y="971310"/>
            <a:ext cx="1211034" cy="487617"/>
          </a:xfrm>
        </p:spPr>
        <p:txBody>
          <a:bodyPr/>
          <a:lstStyle/>
          <a:p>
            <a:r>
              <a:rPr lang="en-US" dirty="0" smtClean="0"/>
              <a:t>7/25/2013</a:t>
            </a:r>
            <a:endParaRPr lang="de-DE" dirty="0"/>
          </a:p>
        </p:txBody>
      </p:sp>
      <p:sp>
        <p:nvSpPr>
          <p:cNvPr id="5" name="Footer Placeholder 4"/>
          <p:cNvSpPr>
            <a:spLocks noGrp="1"/>
          </p:cNvSpPr>
          <p:nvPr>
            <p:ph type="ftr" sz="quarter" idx="11"/>
          </p:nvPr>
        </p:nvSpPr>
        <p:spPr>
          <a:xfrm rot="16200000">
            <a:off x="9927884" y="3406808"/>
            <a:ext cx="3529335" cy="487617"/>
          </a:xfrm>
        </p:spPr>
        <p:txBody>
          <a:bodyPr/>
          <a:lstStyle>
            <a:lvl1pPr algn="ctr">
              <a:defRPr/>
            </a:lvl1pPr>
          </a:lstStyle>
          <a:p>
            <a:r>
              <a:rPr lang="de-DE" smtClean="0"/>
              <a:t>Social Media in Business, UW PCE</a:t>
            </a:r>
            <a:endParaRPr lang="de-DE" dirty="0"/>
          </a:p>
        </p:txBody>
      </p:sp>
      <p:sp>
        <p:nvSpPr>
          <p:cNvPr id="6" name="Slide Number Placeholder 5"/>
          <p:cNvSpPr>
            <a:spLocks noGrp="1"/>
          </p:cNvSpPr>
          <p:nvPr>
            <p:ph type="sldNum" sz="quarter" idx="12"/>
          </p:nvPr>
        </p:nvSpPr>
        <p:spPr/>
        <p:txBody>
          <a:bodyPr/>
          <a:lstStyle/>
          <a:p>
            <a:fld id="{9DC1E638-3F78-4E0D-883A-B278700C48C0}" type="slidenum">
              <a:rPr lang="de-DE" smtClean="0"/>
              <a:pPr/>
              <a:t>‹#›</a:t>
            </a:fld>
            <a:endParaRPr lang="de-DE"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005284" y="2303463"/>
            <a:ext cx="8179851" cy="1633538"/>
          </a:xfrm>
        </p:spPr>
        <p:txBody>
          <a:bodyPr anchor="ctr">
            <a:normAutofit/>
          </a:bodyPr>
          <a:lstStyle>
            <a:lvl1pPr marL="0" indent="0" algn="r">
              <a:buNone/>
              <a:defRPr sz="2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r>
              <a:rPr lang="en-US" dirty="0" smtClean="0"/>
              <a:t>7/25/2013</a:t>
            </a:r>
            <a:endParaRPr lang="de-DE" dirty="0"/>
          </a:p>
        </p:txBody>
      </p:sp>
      <p:sp>
        <p:nvSpPr>
          <p:cNvPr id="5" name="Footer Placeholder 4"/>
          <p:cNvSpPr>
            <a:spLocks noGrp="1"/>
          </p:cNvSpPr>
          <p:nvPr>
            <p:ph type="ftr" sz="quarter" idx="11"/>
          </p:nvPr>
        </p:nvSpPr>
        <p:spPr/>
        <p:txBody>
          <a:bodyPr/>
          <a:lstStyle/>
          <a:p>
            <a:r>
              <a:rPr lang="de-DE" smtClean="0"/>
              <a:t>Metal Monkey Confidential</a:t>
            </a:r>
            <a:endParaRPr lang="de-DE" dirty="0"/>
          </a:p>
        </p:txBody>
      </p:sp>
      <p:sp>
        <p:nvSpPr>
          <p:cNvPr id="6" name="Slide Number Placeholder 5"/>
          <p:cNvSpPr>
            <a:spLocks noGrp="1"/>
          </p:cNvSpPr>
          <p:nvPr>
            <p:ph type="sldNum" sz="quarter" idx="12"/>
          </p:nvPr>
        </p:nvSpPr>
        <p:spPr/>
        <p:txBody>
          <a:bodyPr/>
          <a:lstStyle/>
          <a:p>
            <a:fld id="{9DC1E638-3F78-4E0D-883A-B278700C48C0}" type="slidenum">
              <a:rPr lang="de-DE" smtClean="0"/>
              <a:pPr/>
              <a:t>‹#›</a:t>
            </a:fld>
            <a:endParaRPr lang="de-DE" dirty="0"/>
          </a:p>
        </p:txBody>
      </p:sp>
    </p:spTree>
    <p:extLst>
      <p:ext uri="{BB962C8B-B14F-4D97-AF65-F5344CB8AC3E}">
        <p14:creationId xmlns:p14="http://schemas.microsoft.com/office/powerpoint/2010/main" val="107549605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522" y="1536192"/>
            <a:ext cx="4876165"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92033" y="1536192"/>
            <a:ext cx="4876165"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dirty="0" smtClean="0"/>
              <a:t>7/25/2013</a:t>
            </a:r>
            <a:endParaRPr lang="de-DE" dirty="0"/>
          </a:p>
        </p:txBody>
      </p:sp>
      <p:sp>
        <p:nvSpPr>
          <p:cNvPr id="6" name="Footer Placeholder 5"/>
          <p:cNvSpPr>
            <a:spLocks noGrp="1"/>
          </p:cNvSpPr>
          <p:nvPr>
            <p:ph type="ftr" sz="quarter" idx="11"/>
          </p:nvPr>
        </p:nvSpPr>
        <p:spPr/>
        <p:txBody>
          <a:bodyPr/>
          <a:lstStyle/>
          <a:p>
            <a:r>
              <a:rPr lang="de-DE" smtClean="0"/>
              <a:t>Metal Monkey Confidential</a:t>
            </a:r>
            <a:endParaRPr lang="de-DE" dirty="0"/>
          </a:p>
        </p:txBody>
      </p:sp>
      <p:sp>
        <p:nvSpPr>
          <p:cNvPr id="7" name="Slide Number Placeholder 6"/>
          <p:cNvSpPr>
            <a:spLocks noGrp="1"/>
          </p:cNvSpPr>
          <p:nvPr>
            <p:ph type="sldNum" sz="quarter" idx="12"/>
          </p:nvPr>
        </p:nvSpPr>
        <p:spPr/>
        <p:txBody>
          <a:bodyPr/>
          <a:lstStyle/>
          <a:p>
            <a:fld id="{9DC1E638-3F78-4E0D-883A-B278700C48C0}" type="slidenum">
              <a:rPr lang="de-DE" smtClean="0"/>
              <a:pPr/>
              <a:t>‹#›</a:t>
            </a:fld>
            <a:endParaRPr lang="de-D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522" y="1535113"/>
            <a:ext cx="4876165"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22" y="2174875"/>
            <a:ext cx="487616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92033" y="1535113"/>
            <a:ext cx="4876165"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92033" y="2174875"/>
            <a:ext cx="487616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dirty="0" smtClean="0"/>
              <a:t>7/25/2013</a:t>
            </a:r>
            <a:endParaRPr lang="de-DE" dirty="0"/>
          </a:p>
        </p:txBody>
      </p:sp>
      <p:sp>
        <p:nvSpPr>
          <p:cNvPr id="8" name="Footer Placeholder 7"/>
          <p:cNvSpPr>
            <a:spLocks noGrp="1"/>
          </p:cNvSpPr>
          <p:nvPr>
            <p:ph type="ftr" sz="quarter" idx="11"/>
          </p:nvPr>
        </p:nvSpPr>
        <p:spPr/>
        <p:txBody>
          <a:bodyPr/>
          <a:lstStyle/>
          <a:p>
            <a:r>
              <a:rPr lang="de-DE" smtClean="0"/>
              <a:t>Metal Monkey Confidential</a:t>
            </a:r>
            <a:endParaRPr lang="de-DE" dirty="0"/>
          </a:p>
        </p:txBody>
      </p:sp>
      <p:sp>
        <p:nvSpPr>
          <p:cNvPr id="9" name="Slide Number Placeholder 8"/>
          <p:cNvSpPr>
            <a:spLocks noGrp="1"/>
          </p:cNvSpPr>
          <p:nvPr>
            <p:ph type="sldNum" sz="quarter" idx="12"/>
          </p:nvPr>
        </p:nvSpPr>
        <p:spPr/>
        <p:txBody>
          <a:bodyPr/>
          <a:lstStyle/>
          <a:p>
            <a:fld id="{9DC1E638-3F78-4E0D-883A-B278700C48C0}" type="slidenum">
              <a:rPr lang="de-DE" smtClean="0"/>
              <a:pPr/>
              <a:t>‹#›</a:t>
            </a:fld>
            <a:endParaRPr lang="de-DE"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dirty="0" smtClean="0"/>
              <a:t>7/25/2013</a:t>
            </a:r>
            <a:endParaRPr lang="de-DE" dirty="0"/>
          </a:p>
        </p:txBody>
      </p:sp>
      <p:sp>
        <p:nvSpPr>
          <p:cNvPr id="4" name="Footer Placeholder 3"/>
          <p:cNvSpPr>
            <a:spLocks noGrp="1"/>
          </p:cNvSpPr>
          <p:nvPr>
            <p:ph type="ftr" sz="quarter" idx="11"/>
          </p:nvPr>
        </p:nvSpPr>
        <p:spPr/>
        <p:txBody>
          <a:bodyPr/>
          <a:lstStyle/>
          <a:p>
            <a:r>
              <a:rPr lang="de-DE" smtClean="0"/>
              <a:t>Metal Monkey Confidential</a:t>
            </a:r>
            <a:endParaRPr lang="de-DE" dirty="0"/>
          </a:p>
        </p:txBody>
      </p:sp>
      <p:sp>
        <p:nvSpPr>
          <p:cNvPr id="5" name="Slide Number Placeholder 4"/>
          <p:cNvSpPr>
            <a:spLocks noGrp="1"/>
          </p:cNvSpPr>
          <p:nvPr>
            <p:ph type="sldNum" sz="quarter" idx="12"/>
          </p:nvPr>
        </p:nvSpPr>
        <p:spPr/>
        <p:txBody>
          <a:bodyPr/>
          <a:lstStyle/>
          <a:p>
            <a:fld id="{9DC1E638-3F78-4E0D-883A-B278700C48C0}" type="slidenum">
              <a:rPr lang="de-DE" smtClean="0"/>
              <a:pPr/>
              <a:t>‹#›</a:t>
            </a:fld>
            <a:endParaRPr lang="de-DE"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t>7/25/2013</a:t>
            </a:r>
            <a:endParaRPr lang="de-DE" dirty="0"/>
          </a:p>
        </p:txBody>
      </p:sp>
      <p:sp>
        <p:nvSpPr>
          <p:cNvPr id="3" name="Footer Placeholder 2"/>
          <p:cNvSpPr>
            <a:spLocks noGrp="1"/>
          </p:cNvSpPr>
          <p:nvPr>
            <p:ph type="ftr" sz="quarter" idx="11"/>
          </p:nvPr>
        </p:nvSpPr>
        <p:spPr/>
        <p:txBody>
          <a:bodyPr/>
          <a:lstStyle>
            <a:lvl1pPr>
              <a:defRPr/>
            </a:lvl1pPr>
          </a:lstStyle>
          <a:p>
            <a:r>
              <a:rPr lang="de-DE" dirty="0" smtClean="0"/>
              <a:t>Social Media in Business, UW PCE</a:t>
            </a:r>
            <a:endParaRPr lang="de-DE" dirty="0"/>
          </a:p>
        </p:txBody>
      </p:sp>
      <p:sp>
        <p:nvSpPr>
          <p:cNvPr id="4" name="Slide Number Placeholder 3"/>
          <p:cNvSpPr>
            <a:spLocks noGrp="1"/>
          </p:cNvSpPr>
          <p:nvPr>
            <p:ph type="sldNum" sz="quarter" idx="12"/>
          </p:nvPr>
        </p:nvSpPr>
        <p:spPr/>
        <p:txBody>
          <a:bodyPr/>
          <a:lstStyle/>
          <a:p>
            <a:fld id="{9DC1E638-3F78-4E0D-883A-B278700C48C0}" type="slidenum">
              <a:rPr lang="de-DE" smtClean="0"/>
              <a:pPr/>
              <a:t>‹#›</a:t>
            </a:fld>
            <a:endParaRPr lang="de-DE"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6348" y="5495544"/>
            <a:ext cx="10361851"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406349" y="6096000"/>
            <a:ext cx="10361852"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t>7/25/2013</a:t>
            </a:r>
            <a:endParaRPr lang="de-DE" dirty="0"/>
          </a:p>
        </p:txBody>
      </p:sp>
      <p:sp>
        <p:nvSpPr>
          <p:cNvPr id="6" name="Footer Placeholder 5"/>
          <p:cNvSpPr>
            <a:spLocks noGrp="1"/>
          </p:cNvSpPr>
          <p:nvPr>
            <p:ph type="ftr" sz="quarter" idx="11"/>
          </p:nvPr>
        </p:nvSpPr>
        <p:spPr/>
        <p:txBody>
          <a:bodyPr/>
          <a:lstStyle>
            <a:lvl1pPr>
              <a:defRPr/>
            </a:lvl1pPr>
          </a:lstStyle>
          <a:p>
            <a:r>
              <a:rPr lang="de-DE" dirty="0" smtClean="0"/>
              <a:t>Social Media in Business, UW PCE</a:t>
            </a:r>
            <a:endParaRPr lang="de-DE" dirty="0"/>
          </a:p>
        </p:txBody>
      </p:sp>
      <p:sp>
        <p:nvSpPr>
          <p:cNvPr id="7" name="Slide Number Placeholder 6"/>
          <p:cNvSpPr>
            <a:spLocks noGrp="1"/>
          </p:cNvSpPr>
          <p:nvPr>
            <p:ph type="sldNum" sz="quarter" idx="12"/>
          </p:nvPr>
        </p:nvSpPr>
        <p:spPr/>
        <p:txBody>
          <a:bodyPr/>
          <a:lstStyle/>
          <a:p>
            <a:fld id="{9DC1E638-3F78-4E0D-883A-B278700C48C0}" type="slidenum">
              <a:rPr lang="de-DE" smtClean="0"/>
              <a:pPr/>
              <a:t>‹#›</a:t>
            </a:fld>
            <a:endParaRPr lang="de-DE" dirty="0"/>
          </a:p>
        </p:txBody>
      </p:sp>
      <p:sp>
        <p:nvSpPr>
          <p:cNvPr id="9" name="Content Placeholder 8"/>
          <p:cNvSpPr>
            <a:spLocks noGrp="1"/>
          </p:cNvSpPr>
          <p:nvPr>
            <p:ph sz="quarter" idx="13"/>
          </p:nvPr>
        </p:nvSpPr>
        <p:spPr>
          <a:xfrm>
            <a:off x="406347" y="381000"/>
            <a:ext cx="10361851"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9" name="Rectangle 5"/>
          <p:cNvSpPr>
            <a:spLocks noChangeArrowheads="1"/>
          </p:cNvSpPr>
          <p:nvPr/>
        </p:nvSpPr>
        <p:spPr bwMode="gray">
          <a:xfrm>
            <a:off x="3" y="2017714"/>
            <a:ext cx="12190412" cy="4840286"/>
          </a:xfrm>
          <a:prstGeom prst="rect">
            <a:avLst/>
          </a:prstGeom>
          <a:gradFill flip="none" rotWithShape="1">
            <a:gsLst>
              <a:gs pos="0">
                <a:srgbClr val="000000">
                  <a:alpha val="10000"/>
                </a:srgbClr>
              </a:gs>
              <a:gs pos="100000">
                <a:srgbClr val="FFFFFF">
                  <a:alpha val="0"/>
                </a:srgbClr>
              </a:gs>
            </a:gsLst>
            <a:lin ang="16200000" scaled="1"/>
            <a:tileRect/>
          </a:gradFill>
          <a:ln w="12700">
            <a:noFill/>
            <a:miter lim="800000"/>
            <a:headEnd/>
            <a:tailEnd/>
          </a:ln>
          <a:effectLst/>
        </p:spPr>
        <p:txBody>
          <a:bodyPr lIns="108000" tIns="108000" rIns="144000" bIns="72000"/>
          <a:lstStyle/>
          <a:p>
            <a:pPr marL="190500" indent="-190500">
              <a:lnSpc>
                <a:spcPct val="95000"/>
              </a:lnSpc>
              <a:spcAft>
                <a:spcPts val="800"/>
              </a:spcAft>
              <a:buClr>
                <a:srgbClr val="969696"/>
              </a:buClr>
              <a:buFont typeface="Wingdings" pitchFamily="2" charset="2"/>
              <a:buChar char="§"/>
              <a:defRPr/>
            </a:pPr>
            <a:endParaRPr lang="de-DE" noProof="1">
              <a:solidFill>
                <a:srgbClr val="000000"/>
              </a:solidFill>
              <a:cs typeface="Arial" charset="0"/>
            </a:endParaRPr>
          </a:p>
        </p:txBody>
      </p:sp>
      <p:sp>
        <p:nvSpPr>
          <p:cNvPr id="2" name="Title Placeholder 1"/>
          <p:cNvSpPr>
            <a:spLocks noGrp="1"/>
          </p:cNvSpPr>
          <p:nvPr>
            <p:ph type="title"/>
          </p:nvPr>
        </p:nvSpPr>
        <p:spPr>
          <a:xfrm>
            <a:off x="609520" y="274638"/>
            <a:ext cx="10158678"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520" y="1600200"/>
            <a:ext cx="10158678"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11276132" y="0"/>
            <a:ext cx="914281"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1276132" y="5486400"/>
            <a:ext cx="914281"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11374236" y="5648960"/>
            <a:ext cx="731425"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9DC1E638-3F78-4E0D-883A-B278700C48C0}" type="slidenum">
              <a:rPr lang="de-DE" smtClean="0"/>
              <a:pPr/>
              <a:t>‹#›</a:t>
            </a:fld>
            <a:endParaRPr lang="de-DE" dirty="0"/>
          </a:p>
        </p:txBody>
      </p:sp>
      <p:sp>
        <p:nvSpPr>
          <p:cNvPr id="5" name="Footer Placeholder 4"/>
          <p:cNvSpPr>
            <a:spLocks noGrp="1"/>
          </p:cNvSpPr>
          <p:nvPr>
            <p:ph type="ftr" sz="quarter" idx="3"/>
          </p:nvPr>
        </p:nvSpPr>
        <p:spPr>
          <a:xfrm rot="16200000">
            <a:off x="9928142" y="3407066"/>
            <a:ext cx="3528820" cy="487617"/>
          </a:xfrm>
          <a:prstGeom prst="rect">
            <a:avLst/>
          </a:prstGeom>
        </p:spPr>
        <p:txBody>
          <a:bodyPr vert="horz" lIns="91440" tIns="45720" rIns="91440" bIns="45720" rtlCol="0" anchor="ctr"/>
          <a:lstStyle>
            <a:lvl1pPr algn="ctr">
              <a:defRPr sz="1200">
                <a:solidFill>
                  <a:schemeClr val="bg2"/>
                </a:solidFill>
              </a:defRPr>
            </a:lvl1pPr>
          </a:lstStyle>
          <a:p>
            <a:r>
              <a:rPr lang="de-DE" dirty="0" smtClean="0"/>
              <a:t>Social Media in Business, UW PCE</a:t>
            </a:r>
            <a:endParaRPr lang="de-DE" dirty="0"/>
          </a:p>
        </p:txBody>
      </p:sp>
      <p:sp>
        <p:nvSpPr>
          <p:cNvPr id="4" name="Date Placeholder 3"/>
          <p:cNvSpPr>
            <a:spLocks noGrp="1"/>
          </p:cNvSpPr>
          <p:nvPr>
            <p:ph type="dt" sz="half" idx="2"/>
          </p:nvPr>
        </p:nvSpPr>
        <p:spPr>
          <a:xfrm rot="16200000">
            <a:off x="11087072" y="971273"/>
            <a:ext cx="1210960" cy="487617"/>
          </a:xfrm>
          <a:prstGeom prst="rect">
            <a:avLst/>
          </a:prstGeom>
        </p:spPr>
        <p:txBody>
          <a:bodyPr vert="horz" lIns="91440" tIns="45720" rIns="91440" bIns="45720" rtlCol="0" anchor="ctr"/>
          <a:lstStyle>
            <a:lvl1pPr algn="l">
              <a:defRPr sz="1200">
                <a:solidFill>
                  <a:schemeClr val="bg2"/>
                </a:solidFill>
              </a:defRPr>
            </a:lvl1pPr>
          </a:lstStyle>
          <a:p>
            <a:r>
              <a:rPr lang="en-US" dirty="0" smtClean="0"/>
              <a:t>7/25/2013</a:t>
            </a:r>
            <a:endParaRPr lang="de-DE" dirty="0"/>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74"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Lst>
  <p:timing>
    <p:tnLst>
      <p:par>
        <p:cTn id="1" dur="indefinite" restart="never" nodeType="tmRoot"/>
      </p:par>
    </p:tnLst>
  </p:timing>
  <p:hf hdr="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olveigwhittle@hotmail.com" TargetMode="External"/><Relationship Id="rId2" Type="http://schemas.openxmlformats.org/officeDocument/2006/relationships/hyperlink" Target="mailto:mchand1@uw.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s://www.facebook.com/marismith" TargetMode="External"/><Relationship Id="rId7" Type="http://schemas.openxmlformats.org/officeDocument/2006/relationships/hyperlink" Target="http://www.linkedin.com/profile/view?id=2179387&amp;authType=NAME_SEARCH&amp;authToken=OEbf&amp;locale=en_US&amp;srchid=24765031379363080905&amp;srchindex=1&amp;srchtotal=383&amp;trk=vsrp_people_res_name&amp;trkInfo=VSRPsearchId:24765031379363080905,VSRPtargetId:2179387,VSRPcmpt:primary" TargetMode="Externa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hyperlink" Target="http://www.pinterest.com/marismith/" TargetMode="External"/><Relationship Id="rId5" Type="http://schemas.openxmlformats.org/officeDocument/2006/relationships/image" Target="../media/image9.png"/><Relationship Id="rId10" Type="http://schemas.openxmlformats.org/officeDocument/2006/relationships/image" Target="../media/image12.png"/><Relationship Id="rId4" Type="http://schemas.openxmlformats.org/officeDocument/2006/relationships/hyperlink" Target="https://twitter.com/MariSmith" TargetMode="External"/><Relationship Id="rId9" Type="http://schemas.openxmlformats.org/officeDocument/2006/relationships/hyperlink" Target="http://instagram.com/mari_smith"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www.forbes.com/sites/haydnshaughnessy/2013/04/17/who-are-the-top-50-social-media-power-influencers-2013/"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Social Media in Business</a:t>
            </a:r>
            <a:endParaRPr lang="en-US" dirty="0"/>
          </a:p>
        </p:txBody>
      </p:sp>
      <p:sp>
        <p:nvSpPr>
          <p:cNvPr id="3" name="Subtitle 2"/>
          <p:cNvSpPr>
            <a:spLocks noGrp="1"/>
          </p:cNvSpPr>
          <p:nvPr>
            <p:ph type="subTitle" idx="1"/>
          </p:nvPr>
        </p:nvSpPr>
        <p:spPr>
          <a:xfrm>
            <a:off x="914282" y="4571999"/>
            <a:ext cx="8614559" cy="1502229"/>
          </a:xfrm>
        </p:spPr>
        <p:txBody>
          <a:bodyPr>
            <a:normAutofit fontScale="92500" lnSpcReduction="20000"/>
          </a:bodyPr>
          <a:lstStyle/>
          <a:p>
            <a:pPr algn="ctr"/>
            <a:r>
              <a:rPr lang="en-US" sz="3600" dirty="0">
                <a:solidFill>
                  <a:schemeClr val="tx1"/>
                </a:solidFill>
              </a:rPr>
              <a:t>Autumn 2013</a:t>
            </a:r>
          </a:p>
          <a:p>
            <a:endParaRPr lang="en-US" dirty="0" smtClean="0">
              <a:solidFill>
                <a:schemeClr val="tx1"/>
              </a:solidFill>
            </a:endParaRPr>
          </a:p>
          <a:p>
            <a:r>
              <a:rPr lang="en-US" sz="2200" dirty="0" smtClean="0">
                <a:solidFill>
                  <a:schemeClr val="tx1"/>
                </a:solidFill>
              </a:rPr>
              <a:t>Instructor: Mala Sarat Chandra, @</a:t>
            </a:r>
            <a:r>
              <a:rPr lang="en-US" sz="2200" dirty="0" err="1" smtClean="0">
                <a:solidFill>
                  <a:schemeClr val="tx1"/>
                </a:solidFill>
              </a:rPr>
              <a:t>malachandra</a:t>
            </a:r>
            <a:r>
              <a:rPr lang="en-US" sz="2200" dirty="0" smtClean="0">
                <a:solidFill>
                  <a:schemeClr val="tx1"/>
                </a:solidFill>
              </a:rPr>
              <a:t>, </a:t>
            </a:r>
            <a:r>
              <a:rPr lang="en-US" sz="2200" dirty="0" smtClean="0">
                <a:hlinkClick r:id="rId2"/>
              </a:rPr>
              <a:t>mchand1@uw.edu</a:t>
            </a:r>
            <a:endParaRPr lang="en-US" sz="2200" dirty="0" smtClean="0"/>
          </a:p>
          <a:p>
            <a:r>
              <a:rPr lang="en-US" sz="2200" dirty="0" smtClean="0">
                <a:solidFill>
                  <a:schemeClr val="tx1"/>
                </a:solidFill>
              </a:rPr>
              <a:t>TA: </a:t>
            </a:r>
            <a:r>
              <a:rPr lang="en-US" sz="2200" dirty="0" err="1" smtClean="0">
                <a:solidFill>
                  <a:schemeClr val="tx1"/>
                </a:solidFill>
              </a:rPr>
              <a:t>Solveig</a:t>
            </a:r>
            <a:r>
              <a:rPr lang="en-US" sz="2200" dirty="0" smtClean="0">
                <a:solidFill>
                  <a:schemeClr val="tx1"/>
                </a:solidFill>
              </a:rPr>
              <a:t> Whittle, @</a:t>
            </a:r>
            <a:r>
              <a:rPr lang="en-US" sz="2200" dirty="0" err="1" smtClean="0">
                <a:solidFill>
                  <a:schemeClr val="tx1"/>
                </a:solidFill>
              </a:rPr>
              <a:t>shadesofsolveig</a:t>
            </a:r>
            <a:r>
              <a:rPr lang="en-US" sz="2200" dirty="0" smtClean="0">
                <a:solidFill>
                  <a:schemeClr val="tx1"/>
                </a:solidFill>
              </a:rPr>
              <a:t>, </a:t>
            </a:r>
            <a:r>
              <a:rPr lang="en-US" sz="2200" dirty="0" smtClean="0">
                <a:hlinkClick r:id="rId3"/>
              </a:rPr>
              <a:t>solveigwhittle@hotmail.com</a:t>
            </a:r>
            <a:endParaRPr lang="en-US" sz="2200" dirty="0" smtClean="0"/>
          </a:p>
        </p:txBody>
      </p:sp>
    </p:spTree>
    <p:extLst>
      <p:ext uri="{BB962C8B-B14F-4D97-AF65-F5344CB8AC3E}">
        <p14:creationId xmlns:p14="http://schemas.microsoft.com/office/powerpoint/2010/main" val="15656510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Participation</a:t>
            </a:r>
            <a:endParaRPr lang="en-US" dirty="0"/>
          </a:p>
        </p:txBody>
      </p:sp>
      <p:sp>
        <p:nvSpPr>
          <p:cNvPr id="3" name="Content Placeholder 2"/>
          <p:cNvSpPr>
            <a:spLocks noGrp="1"/>
          </p:cNvSpPr>
          <p:nvPr>
            <p:ph idx="1"/>
          </p:nvPr>
        </p:nvSpPr>
        <p:spPr/>
        <p:txBody>
          <a:bodyPr/>
          <a:lstStyle/>
          <a:p>
            <a:r>
              <a:rPr lang="en-US" dirty="0" smtClean="0"/>
              <a:t>A list of mandatory and optional readings for each session is posted on the course wiki</a:t>
            </a:r>
          </a:p>
          <a:p>
            <a:r>
              <a:rPr lang="en-US" dirty="0" smtClean="0"/>
              <a:t>Contribute </a:t>
            </a:r>
            <a:r>
              <a:rPr lang="en-US" dirty="0"/>
              <a:t>to </a:t>
            </a:r>
            <a:r>
              <a:rPr lang="en-US" dirty="0" smtClean="0"/>
              <a:t>class discussions </a:t>
            </a:r>
            <a:r>
              <a:rPr lang="en-US" dirty="0"/>
              <a:t>by raising thoughtful </a:t>
            </a:r>
            <a:r>
              <a:rPr lang="en-US" dirty="0" smtClean="0"/>
              <a:t>questions and relevant issues; build </a:t>
            </a:r>
            <a:r>
              <a:rPr lang="en-US" dirty="0"/>
              <a:t>on other people’s ideas, synthesizing across readings and discussions, expanding the class’ perspective and appropriately challenging assumptions and perspective</a:t>
            </a:r>
            <a:endParaRPr lang="en-US" dirty="0" smtClean="0"/>
          </a:p>
          <a:p>
            <a:endParaRPr lang="en-US" dirty="0"/>
          </a:p>
        </p:txBody>
      </p:sp>
      <p:sp>
        <p:nvSpPr>
          <p:cNvPr id="4" name="Date Placeholder 3"/>
          <p:cNvSpPr>
            <a:spLocks noGrp="1"/>
          </p:cNvSpPr>
          <p:nvPr>
            <p:ph type="dt" sz="half" idx="10"/>
          </p:nvPr>
        </p:nvSpPr>
        <p:spPr/>
        <p:txBody>
          <a:bodyPr/>
          <a:lstStyle/>
          <a:p>
            <a:r>
              <a:rPr lang="en-US" smtClean="0"/>
              <a:t>7/25/2013</a:t>
            </a:r>
            <a:endParaRPr lang="de-DE" dirty="0"/>
          </a:p>
        </p:txBody>
      </p:sp>
      <p:sp>
        <p:nvSpPr>
          <p:cNvPr id="5" name="Footer Placeholder 4"/>
          <p:cNvSpPr>
            <a:spLocks noGrp="1"/>
          </p:cNvSpPr>
          <p:nvPr>
            <p:ph type="ftr" sz="quarter" idx="11"/>
          </p:nvPr>
        </p:nvSpPr>
        <p:spPr/>
        <p:txBody>
          <a:bodyPr/>
          <a:lstStyle/>
          <a:p>
            <a:r>
              <a:rPr lang="de-DE" smtClean="0"/>
              <a:t>Social Media in Business, UW PCE</a:t>
            </a:r>
            <a:endParaRPr lang="de-DE" dirty="0"/>
          </a:p>
        </p:txBody>
      </p:sp>
      <p:sp>
        <p:nvSpPr>
          <p:cNvPr id="6" name="Slide Number Placeholder 5"/>
          <p:cNvSpPr>
            <a:spLocks noGrp="1"/>
          </p:cNvSpPr>
          <p:nvPr>
            <p:ph type="sldNum" sz="quarter" idx="12"/>
          </p:nvPr>
        </p:nvSpPr>
        <p:spPr/>
        <p:txBody>
          <a:bodyPr/>
          <a:lstStyle/>
          <a:p>
            <a:fld id="{9DC1E638-3F78-4E0D-883A-B278700C48C0}" type="slidenum">
              <a:rPr lang="de-DE" smtClean="0"/>
              <a:pPr/>
              <a:t>10</a:t>
            </a:fld>
            <a:endParaRPr lang="de-DE" dirty="0"/>
          </a:p>
        </p:txBody>
      </p:sp>
    </p:spTree>
    <p:extLst>
      <p:ext uri="{BB962C8B-B14F-4D97-AF65-F5344CB8AC3E}">
        <p14:creationId xmlns:p14="http://schemas.microsoft.com/office/powerpoint/2010/main" val="3000662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lstStyle/>
          <a:p>
            <a:r>
              <a:rPr lang="en-US" dirty="0"/>
              <a:t>Describe the history and evolution of social media, with particular emphasis on business usage.</a:t>
            </a:r>
            <a:endParaRPr lang="en-US" sz="3200" dirty="0"/>
          </a:p>
          <a:p>
            <a:r>
              <a:rPr lang="en-US" dirty="0"/>
              <a:t>Practice important social media concepts such as Listening, Content creation and </a:t>
            </a:r>
            <a:r>
              <a:rPr lang="en-US" dirty="0" err="1"/>
              <a:t>curation</a:t>
            </a:r>
            <a:r>
              <a:rPr lang="en-US" dirty="0"/>
              <a:t>, audience engagement and data driven decision-making to further business goals and objectives.</a:t>
            </a:r>
            <a:endParaRPr lang="en-US" sz="3200" dirty="0"/>
          </a:p>
          <a:p>
            <a:r>
              <a:rPr lang="en-US" dirty="0" smtClean="0"/>
              <a:t>Learn how to write social </a:t>
            </a:r>
            <a:r>
              <a:rPr lang="en-US" dirty="0"/>
              <a:t>media strategies and </a:t>
            </a:r>
            <a:r>
              <a:rPr lang="en-US" dirty="0" smtClean="0"/>
              <a:t>plans in a </a:t>
            </a:r>
            <a:r>
              <a:rPr lang="en-US" b="1" dirty="0" smtClean="0"/>
              <a:t>G</a:t>
            </a:r>
            <a:r>
              <a:rPr lang="en-US" dirty="0" smtClean="0"/>
              <a:t>oals </a:t>
            </a:r>
            <a:r>
              <a:rPr lang="en-US" b="1" dirty="0" smtClean="0"/>
              <a:t>O</a:t>
            </a:r>
            <a:r>
              <a:rPr lang="en-US" dirty="0" smtClean="0"/>
              <a:t>bjectives </a:t>
            </a:r>
            <a:r>
              <a:rPr lang="en-US" b="1" dirty="0" smtClean="0"/>
              <a:t>S</a:t>
            </a:r>
            <a:r>
              <a:rPr lang="en-US" dirty="0" smtClean="0"/>
              <a:t>trategy </a:t>
            </a:r>
            <a:r>
              <a:rPr lang="en-US" b="1" dirty="0" smtClean="0"/>
              <a:t>T</a:t>
            </a:r>
            <a:r>
              <a:rPr lang="en-US" dirty="0" smtClean="0"/>
              <a:t>actics  (</a:t>
            </a:r>
            <a:r>
              <a:rPr lang="en-US" b="1" dirty="0" smtClean="0"/>
              <a:t>GOST)</a:t>
            </a:r>
            <a:r>
              <a:rPr lang="en-US" dirty="0" smtClean="0"/>
              <a:t> document .</a:t>
            </a:r>
            <a:endParaRPr lang="en-US" sz="3200" dirty="0"/>
          </a:p>
          <a:p>
            <a:r>
              <a:rPr lang="en-US" dirty="0"/>
              <a:t>Experience social media through hands-on exercises.</a:t>
            </a:r>
            <a:endParaRPr lang="en-US" sz="3200" dirty="0"/>
          </a:p>
          <a:p>
            <a:endParaRPr lang="en-US" dirty="0"/>
          </a:p>
        </p:txBody>
      </p:sp>
      <p:sp>
        <p:nvSpPr>
          <p:cNvPr id="4" name="Date Placeholder 3"/>
          <p:cNvSpPr>
            <a:spLocks noGrp="1"/>
          </p:cNvSpPr>
          <p:nvPr>
            <p:ph type="dt" sz="half" idx="10"/>
          </p:nvPr>
        </p:nvSpPr>
        <p:spPr/>
        <p:txBody>
          <a:bodyPr/>
          <a:lstStyle/>
          <a:p>
            <a:r>
              <a:rPr lang="en-US" smtClean="0"/>
              <a:t>7/25/2013</a:t>
            </a:r>
            <a:endParaRPr lang="de-DE" dirty="0"/>
          </a:p>
        </p:txBody>
      </p:sp>
      <p:sp>
        <p:nvSpPr>
          <p:cNvPr id="5" name="Footer Placeholder 4"/>
          <p:cNvSpPr>
            <a:spLocks noGrp="1"/>
          </p:cNvSpPr>
          <p:nvPr>
            <p:ph type="ftr" sz="quarter" idx="11"/>
          </p:nvPr>
        </p:nvSpPr>
        <p:spPr/>
        <p:txBody>
          <a:bodyPr/>
          <a:lstStyle/>
          <a:p>
            <a:r>
              <a:rPr lang="de-DE" dirty="0" smtClean="0"/>
              <a:t>Social Media in Business, UW PCE</a:t>
            </a:r>
            <a:endParaRPr lang="de-DE" dirty="0"/>
          </a:p>
        </p:txBody>
      </p:sp>
      <p:sp>
        <p:nvSpPr>
          <p:cNvPr id="6" name="Slide Number Placeholder 5"/>
          <p:cNvSpPr>
            <a:spLocks noGrp="1"/>
          </p:cNvSpPr>
          <p:nvPr>
            <p:ph type="sldNum" sz="quarter" idx="12"/>
          </p:nvPr>
        </p:nvSpPr>
        <p:spPr/>
        <p:txBody>
          <a:bodyPr/>
          <a:lstStyle/>
          <a:p>
            <a:fld id="{9DC1E638-3F78-4E0D-883A-B278700C48C0}" type="slidenum">
              <a:rPr lang="de-DE" smtClean="0"/>
              <a:pPr/>
              <a:t>2</a:t>
            </a:fld>
            <a:endParaRPr lang="de-DE" dirty="0"/>
          </a:p>
        </p:txBody>
      </p:sp>
    </p:spTree>
    <p:extLst>
      <p:ext uri="{BB962C8B-B14F-4D97-AF65-F5344CB8AC3E}">
        <p14:creationId xmlns:p14="http://schemas.microsoft.com/office/powerpoint/2010/main" val="29164615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Pedagogy</a:t>
            </a:r>
            <a:endParaRPr lang="en-US" dirty="0"/>
          </a:p>
        </p:txBody>
      </p:sp>
      <p:sp>
        <p:nvSpPr>
          <p:cNvPr id="3" name="Content Placeholder 2"/>
          <p:cNvSpPr>
            <a:spLocks noGrp="1"/>
          </p:cNvSpPr>
          <p:nvPr>
            <p:ph idx="1"/>
          </p:nvPr>
        </p:nvSpPr>
        <p:spPr/>
        <p:txBody>
          <a:bodyPr/>
          <a:lstStyle/>
          <a:p>
            <a:r>
              <a:rPr lang="en-US" dirty="0" smtClean="0"/>
              <a:t>Lecture by instructor or a guest speaker who is an industry practitioner</a:t>
            </a:r>
          </a:p>
          <a:p>
            <a:r>
              <a:rPr lang="en-US" dirty="0" smtClean="0"/>
              <a:t>Class discussions based on readings and current social media news</a:t>
            </a:r>
          </a:p>
          <a:p>
            <a:r>
              <a:rPr lang="en-US" dirty="0" smtClean="0"/>
              <a:t>In-class hands-on social media </a:t>
            </a:r>
            <a:r>
              <a:rPr lang="en-US" dirty="0" smtClean="0"/>
              <a:t>activities</a:t>
            </a:r>
            <a:endParaRPr lang="en-US" dirty="0" smtClean="0"/>
          </a:p>
        </p:txBody>
      </p:sp>
      <p:sp>
        <p:nvSpPr>
          <p:cNvPr id="4" name="Date Placeholder 3"/>
          <p:cNvSpPr>
            <a:spLocks noGrp="1"/>
          </p:cNvSpPr>
          <p:nvPr>
            <p:ph type="dt" sz="half" idx="10"/>
          </p:nvPr>
        </p:nvSpPr>
        <p:spPr/>
        <p:txBody>
          <a:bodyPr/>
          <a:lstStyle/>
          <a:p>
            <a:r>
              <a:rPr lang="en-US" smtClean="0"/>
              <a:t>7/25/2013</a:t>
            </a:r>
            <a:endParaRPr lang="de-DE" dirty="0"/>
          </a:p>
        </p:txBody>
      </p:sp>
      <p:sp>
        <p:nvSpPr>
          <p:cNvPr id="5" name="Footer Placeholder 4"/>
          <p:cNvSpPr>
            <a:spLocks noGrp="1"/>
          </p:cNvSpPr>
          <p:nvPr>
            <p:ph type="ftr" sz="quarter" idx="11"/>
          </p:nvPr>
        </p:nvSpPr>
        <p:spPr/>
        <p:txBody>
          <a:bodyPr/>
          <a:lstStyle/>
          <a:p>
            <a:r>
              <a:rPr lang="de-DE" smtClean="0"/>
              <a:t>Social Media in Business, UW PCE</a:t>
            </a:r>
            <a:endParaRPr lang="de-DE" dirty="0"/>
          </a:p>
        </p:txBody>
      </p:sp>
      <p:sp>
        <p:nvSpPr>
          <p:cNvPr id="6" name="Slide Number Placeholder 5"/>
          <p:cNvSpPr>
            <a:spLocks noGrp="1"/>
          </p:cNvSpPr>
          <p:nvPr>
            <p:ph type="sldNum" sz="quarter" idx="12"/>
          </p:nvPr>
        </p:nvSpPr>
        <p:spPr/>
        <p:txBody>
          <a:bodyPr/>
          <a:lstStyle/>
          <a:p>
            <a:fld id="{9DC1E638-3F78-4E0D-883A-B278700C48C0}" type="slidenum">
              <a:rPr lang="de-DE" smtClean="0"/>
              <a:pPr/>
              <a:t>3</a:t>
            </a:fld>
            <a:endParaRPr lang="de-DE"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8458" y="3788229"/>
            <a:ext cx="1992085" cy="749403"/>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9546" y="3788230"/>
            <a:ext cx="1992312" cy="751199"/>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61908" y="3788229"/>
            <a:ext cx="1498803" cy="74940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13603" y="3770146"/>
            <a:ext cx="1375692" cy="751200"/>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5127" y="5053334"/>
            <a:ext cx="1581150" cy="723900"/>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6"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34940" y="5044350"/>
            <a:ext cx="1952737" cy="740323"/>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2702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Syllabus Overview</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37477677"/>
              </p:ext>
            </p:extLst>
          </p:nvPr>
        </p:nvGraphicFramePr>
        <p:xfrm>
          <a:off x="609600" y="1600200"/>
          <a:ext cx="10158413"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US" smtClean="0"/>
              <a:t>7/25/2013</a:t>
            </a:r>
            <a:endParaRPr lang="de-DE" dirty="0"/>
          </a:p>
        </p:txBody>
      </p:sp>
      <p:sp>
        <p:nvSpPr>
          <p:cNvPr id="5" name="Footer Placeholder 4"/>
          <p:cNvSpPr>
            <a:spLocks noGrp="1"/>
          </p:cNvSpPr>
          <p:nvPr>
            <p:ph type="ftr" sz="quarter" idx="11"/>
          </p:nvPr>
        </p:nvSpPr>
        <p:spPr/>
        <p:txBody>
          <a:bodyPr/>
          <a:lstStyle/>
          <a:p>
            <a:r>
              <a:rPr lang="de-DE" smtClean="0"/>
              <a:t>Social Media in Business, UW PCE</a:t>
            </a:r>
            <a:endParaRPr lang="de-DE" dirty="0"/>
          </a:p>
        </p:txBody>
      </p:sp>
      <p:sp>
        <p:nvSpPr>
          <p:cNvPr id="6" name="Slide Number Placeholder 5"/>
          <p:cNvSpPr>
            <a:spLocks noGrp="1"/>
          </p:cNvSpPr>
          <p:nvPr>
            <p:ph type="sldNum" sz="quarter" idx="12"/>
          </p:nvPr>
        </p:nvSpPr>
        <p:spPr/>
        <p:txBody>
          <a:bodyPr/>
          <a:lstStyle/>
          <a:p>
            <a:fld id="{9DC1E638-3F78-4E0D-883A-B278700C48C0}" type="slidenum">
              <a:rPr lang="de-DE" smtClean="0"/>
              <a:pPr/>
              <a:t>4</a:t>
            </a:fld>
            <a:endParaRPr lang="de-DE" dirty="0"/>
          </a:p>
        </p:txBody>
      </p:sp>
    </p:spTree>
    <p:extLst>
      <p:ext uri="{BB962C8B-B14F-4D97-AF65-F5344CB8AC3E}">
        <p14:creationId xmlns:p14="http://schemas.microsoft.com/office/powerpoint/2010/main" val="25019376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 Overview</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207769652"/>
              </p:ext>
            </p:extLst>
          </p:nvPr>
        </p:nvGraphicFramePr>
        <p:xfrm>
          <a:off x="650338" y="1592035"/>
          <a:ext cx="7905832" cy="3451606"/>
        </p:xfrm>
        <a:graphic>
          <a:graphicData uri="http://schemas.openxmlformats.org/drawingml/2006/table">
            <a:tbl>
              <a:tblPr firstRow="1" firstCol="1" bandRow="1">
                <a:tableStyleId>{5C22544A-7EE6-4342-B048-85BDC9FD1C3A}</a:tableStyleId>
              </a:tblPr>
              <a:tblGrid>
                <a:gridCol w="4558475"/>
                <a:gridCol w="1690007"/>
                <a:gridCol w="1657350"/>
              </a:tblGrid>
              <a:tr h="300308">
                <a:tc>
                  <a:txBody>
                    <a:bodyPr/>
                    <a:lstStyle/>
                    <a:p>
                      <a:pPr marL="0" marR="0">
                        <a:lnSpc>
                          <a:spcPct val="115000"/>
                        </a:lnSpc>
                        <a:spcBef>
                          <a:spcPts val="0"/>
                        </a:spcBef>
                        <a:spcAft>
                          <a:spcPts val="0"/>
                        </a:spcAft>
                      </a:pPr>
                      <a:r>
                        <a:rPr lang="en-US" sz="1800" dirty="0">
                          <a:effectLst/>
                        </a:rPr>
                        <a:t>Assignment</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Score</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Total</a:t>
                      </a:r>
                      <a:endParaRPr lang="en-US" sz="1800">
                        <a:effectLst/>
                        <a:latin typeface="Calibri"/>
                        <a:ea typeface="Calibri"/>
                        <a:cs typeface="Times New Roman"/>
                      </a:endParaRPr>
                    </a:p>
                  </a:txBody>
                  <a:tcPr marL="68580" marR="68580" marT="0" marB="0"/>
                </a:tc>
              </a:tr>
              <a:tr h="1576354">
                <a:tc>
                  <a:txBody>
                    <a:bodyPr/>
                    <a:lstStyle/>
                    <a:p>
                      <a:pPr marL="0" marR="0">
                        <a:lnSpc>
                          <a:spcPct val="115000"/>
                        </a:lnSpc>
                        <a:spcBef>
                          <a:spcPts val="0"/>
                        </a:spcBef>
                        <a:spcAft>
                          <a:spcPts val="0"/>
                        </a:spcAft>
                      </a:pPr>
                      <a:r>
                        <a:rPr lang="en-US" sz="1800" dirty="0" smtClean="0">
                          <a:effectLst/>
                        </a:rPr>
                        <a:t>Social </a:t>
                      </a:r>
                      <a:r>
                        <a:rPr lang="en-US" sz="1800" dirty="0">
                          <a:effectLst/>
                        </a:rPr>
                        <a:t>Media </a:t>
                      </a:r>
                      <a:r>
                        <a:rPr lang="en-US" sz="1800" dirty="0" smtClean="0">
                          <a:effectLst/>
                        </a:rPr>
                        <a:t>Activities</a:t>
                      </a:r>
                      <a:endParaRPr lang="en-US" sz="1800" dirty="0">
                        <a:effectLst/>
                      </a:endParaRPr>
                    </a:p>
                    <a:p>
                      <a:pPr marL="342900" marR="0" lvl="0" indent="-342900">
                        <a:lnSpc>
                          <a:spcPct val="115000"/>
                        </a:lnSpc>
                        <a:spcBef>
                          <a:spcPts val="0"/>
                        </a:spcBef>
                        <a:spcAft>
                          <a:spcPts val="0"/>
                        </a:spcAft>
                        <a:buFont typeface="+mj-lt"/>
                        <a:buAutoNum type="arabicPeriod"/>
                      </a:pPr>
                      <a:r>
                        <a:rPr lang="en-US" sz="1800" dirty="0" smtClean="0">
                          <a:effectLst/>
                        </a:rPr>
                        <a:t>Profile</a:t>
                      </a:r>
                    </a:p>
                    <a:p>
                      <a:pPr marL="342900" marR="0" lvl="0" indent="-342900">
                        <a:lnSpc>
                          <a:spcPct val="115000"/>
                        </a:lnSpc>
                        <a:spcBef>
                          <a:spcPts val="0"/>
                        </a:spcBef>
                        <a:spcAft>
                          <a:spcPts val="0"/>
                        </a:spcAft>
                        <a:buFont typeface="+mj-lt"/>
                        <a:buAutoNum type="arabicPeriod"/>
                      </a:pPr>
                      <a:r>
                        <a:rPr lang="en-US" sz="1800" dirty="0" smtClean="0">
                          <a:effectLst/>
                        </a:rPr>
                        <a:t>Followership</a:t>
                      </a:r>
                      <a:endParaRPr lang="en-US" sz="1800" dirty="0">
                        <a:effectLst/>
                      </a:endParaRPr>
                    </a:p>
                    <a:p>
                      <a:pPr marL="342900" marR="0" lvl="0" indent="-342900">
                        <a:lnSpc>
                          <a:spcPct val="115000"/>
                        </a:lnSpc>
                        <a:spcBef>
                          <a:spcPts val="0"/>
                        </a:spcBef>
                        <a:spcAft>
                          <a:spcPts val="0"/>
                        </a:spcAft>
                        <a:buFont typeface="+mj-lt"/>
                        <a:buAutoNum type="arabicPeriod"/>
                      </a:pPr>
                      <a:r>
                        <a:rPr lang="en-US" sz="1800" dirty="0" smtClean="0">
                          <a:effectLst/>
                        </a:rPr>
                        <a:t>5 Social </a:t>
                      </a:r>
                      <a:r>
                        <a:rPr lang="en-US" sz="1800" dirty="0">
                          <a:effectLst/>
                        </a:rPr>
                        <a:t>Media Topic Content </a:t>
                      </a:r>
                      <a:r>
                        <a:rPr lang="en-US" sz="1800" dirty="0" smtClean="0">
                          <a:effectLst/>
                        </a:rPr>
                        <a:t>Posts for 10 points each</a:t>
                      </a:r>
                    </a:p>
                    <a:p>
                      <a:pPr marL="342900" marR="0" lvl="0" indent="-342900">
                        <a:lnSpc>
                          <a:spcPct val="115000"/>
                        </a:lnSpc>
                        <a:spcBef>
                          <a:spcPts val="0"/>
                        </a:spcBef>
                        <a:spcAft>
                          <a:spcPts val="0"/>
                        </a:spcAft>
                        <a:buFont typeface="+mj-lt"/>
                        <a:buAutoNum type="arabicPeriod"/>
                      </a:pPr>
                      <a:r>
                        <a:rPr lang="en-US" sz="1800" dirty="0" smtClean="0">
                          <a:effectLst/>
                        </a:rPr>
                        <a:t>Social Media</a:t>
                      </a:r>
                      <a:r>
                        <a:rPr lang="en-US" sz="1800" baseline="0" dirty="0" smtClean="0">
                          <a:effectLst/>
                        </a:rPr>
                        <a:t> Topic Research and Content</a:t>
                      </a:r>
                      <a:endParaRPr lang="en-US" sz="1800" dirty="0">
                        <a:effectLst/>
                      </a:endParaRPr>
                    </a:p>
                    <a:p>
                      <a:pPr marL="342900" marR="0" lvl="0" indent="-342900">
                        <a:lnSpc>
                          <a:spcPct val="115000"/>
                        </a:lnSpc>
                        <a:spcBef>
                          <a:spcPts val="0"/>
                        </a:spcBef>
                        <a:spcAft>
                          <a:spcPts val="0"/>
                        </a:spcAft>
                        <a:buFont typeface="+mj-lt"/>
                        <a:buAutoNum type="arabicPeriod"/>
                      </a:pPr>
                      <a:r>
                        <a:rPr lang="en-US" sz="1800" dirty="0" smtClean="0">
                          <a:effectLst/>
                        </a:rPr>
                        <a:t>In-class presentation of Social Media Topic</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 </a:t>
                      </a:r>
                    </a:p>
                    <a:p>
                      <a:pPr marL="0" marR="0">
                        <a:lnSpc>
                          <a:spcPct val="115000"/>
                        </a:lnSpc>
                        <a:spcBef>
                          <a:spcPts val="0"/>
                        </a:spcBef>
                        <a:spcAft>
                          <a:spcPts val="0"/>
                        </a:spcAft>
                      </a:pPr>
                      <a:r>
                        <a:rPr lang="en-US" sz="1800" dirty="0">
                          <a:effectLst/>
                        </a:rPr>
                        <a:t>  5 points</a:t>
                      </a:r>
                    </a:p>
                    <a:p>
                      <a:pPr marL="0" marR="0">
                        <a:lnSpc>
                          <a:spcPct val="115000"/>
                        </a:lnSpc>
                        <a:spcBef>
                          <a:spcPts val="0"/>
                        </a:spcBef>
                        <a:spcAft>
                          <a:spcPts val="0"/>
                        </a:spcAft>
                      </a:pPr>
                      <a:r>
                        <a:rPr lang="en-US" sz="1800" dirty="0" smtClean="0">
                          <a:effectLst/>
                        </a:rPr>
                        <a:t>  5 points</a:t>
                      </a:r>
                      <a:endParaRPr lang="en-US" sz="1800" dirty="0">
                        <a:effectLst/>
                      </a:endParaRPr>
                    </a:p>
                    <a:p>
                      <a:pPr marL="0" marR="0">
                        <a:lnSpc>
                          <a:spcPct val="115000"/>
                        </a:lnSpc>
                        <a:spcBef>
                          <a:spcPts val="0"/>
                        </a:spcBef>
                        <a:spcAft>
                          <a:spcPts val="0"/>
                        </a:spcAft>
                      </a:pPr>
                      <a:r>
                        <a:rPr lang="en-US" sz="1800" dirty="0">
                          <a:effectLst/>
                        </a:rPr>
                        <a:t> </a:t>
                      </a:r>
                      <a:r>
                        <a:rPr lang="en-US" sz="1800" dirty="0" smtClean="0">
                          <a:effectLst/>
                        </a:rPr>
                        <a:t>50</a:t>
                      </a:r>
                      <a:r>
                        <a:rPr lang="en-US" sz="1800" baseline="0" dirty="0" smtClean="0">
                          <a:effectLst/>
                        </a:rPr>
                        <a:t> </a:t>
                      </a:r>
                      <a:r>
                        <a:rPr lang="en-US" sz="1800" dirty="0" smtClean="0">
                          <a:effectLst/>
                        </a:rPr>
                        <a:t>points  </a:t>
                      </a:r>
                      <a:endParaRPr lang="en-US" sz="1800" dirty="0">
                        <a:effectLst/>
                      </a:endParaRPr>
                    </a:p>
                    <a:p>
                      <a:pPr marL="0" marR="0">
                        <a:lnSpc>
                          <a:spcPct val="115000"/>
                        </a:lnSpc>
                        <a:spcBef>
                          <a:spcPts val="0"/>
                        </a:spcBef>
                        <a:spcAft>
                          <a:spcPts val="0"/>
                        </a:spcAft>
                      </a:pPr>
                      <a:r>
                        <a:rPr lang="en-US" sz="1800" baseline="0" dirty="0" smtClean="0">
                          <a:effectLst/>
                        </a:rPr>
                        <a:t> </a:t>
                      </a:r>
                    </a:p>
                    <a:p>
                      <a:pPr marL="0" marR="0">
                        <a:lnSpc>
                          <a:spcPct val="115000"/>
                        </a:lnSpc>
                        <a:spcBef>
                          <a:spcPts val="0"/>
                        </a:spcBef>
                        <a:spcAft>
                          <a:spcPts val="0"/>
                        </a:spcAft>
                      </a:pPr>
                      <a:r>
                        <a:rPr lang="en-US" sz="1800" baseline="0" dirty="0" smtClean="0">
                          <a:effectLst/>
                        </a:rPr>
                        <a:t> 2</a:t>
                      </a:r>
                      <a:r>
                        <a:rPr lang="en-US" sz="1800" dirty="0" smtClean="0">
                          <a:effectLst/>
                        </a:rPr>
                        <a:t>0 points</a:t>
                      </a:r>
                    </a:p>
                    <a:p>
                      <a:pPr marL="0" marR="0">
                        <a:lnSpc>
                          <a:spcPct val="115000"/>
                        </a:lnSpc>
                        <a:spcBef>
                          <a:spcPts val="0"/>
                        </a:spcBef>
                        <a:spcAft>
                          <a:spcPts val="0"/>
                        </a:spcAft>
                      </a:pPr>
                      <a:r>
                        <a:rPr lang="en-US" sz="1800" dirty="0" smtClean="0">
                          <a:effectLst/>
                          <a:latin typeface="Calibri"/>
                          <a:ea typeface="Calibri"/>
                          <a:cs typeface="Times New Roman"/>
                        </a:rPr>
                        <a:t> 10 points</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smtClean="0">
                          <a:effectLst/>
                        </a:rPr>
                        <a:t>90 </a:t>
                      </a:r>
                      <a:r>
                        <a:rPr lang="en-US" sz="1800" dirty="0">
                          <a:effectLst/>
                        </a:rPr>
                        <a:t>points</a:t>
                      </a:r>
                      <a:endParaRPr lang="en-US" sz="1800" dirty="0">
                        <a:effectLst/>
                        <a:latin typeface="Calibri"/>
                        <a:ea typeface="Calibri"/>
                        <a:cs typeface="Times New Roman"/>
                      </a:endParaRPr>
                    </a:p>
                  </a:txBody>
                  <a:tcPr marL="68580" marR="68580" marT="0" marB="0"/>
                </a:tc>
              </a:tr>
              <a:tr h="300308">
                <a:tc>
                  <a:txBody>
                    <a:bodyPr/>
                    <a:lstStyle/>
                    <a:p>
                      <a:pPr marL="0" marR="0">
                        <a:lnSpc>
                          <a:spcPct val="115000"/>
                        </a:lnSpc>
                        <a:spcBef>
                          <a:spcPts val="0"/>
                        </a:spcBef>
                        <a:spcAft>
                          <a:spcPts val="0"/>
                        </a:spcAft>
                      </a:pPr>
                      <a:r>
                        <a:rPr lang="en-US" sz="1800" dirty="0" smtClean="0">
                          <a:effectLst/>
                        </a:rPr>
                        <a:t>Class </a:t>
                      </a:r>
                      <a:r>
                        <a:rPr lang="en-US" sz="1800" dirty="0">
                          <a:effectLst/>
                        </a:rPr>
                        <a:t>Participation</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smtClean="0">
                          <a:effectLst/>
                        </a:rPr>
                        <a:t>10 </a:t>
                      </a:r>
                      <a:r>
                        <a:rPr lang="en-US" sz="1800" dirty="0">
                          <a:effectLst/>
                        </a:rPr>
                        <a:t>points</a:t>
                      </a:r>
                      <a:endParaRPr lang="en-US" sz="1800" dirty="0">
                        <a:effectLst/>
                        <a:latin typeface="Calibri"/>
                        <a:ea typeface="Calibri"/>
                        <a:cs typeface="Times New Roman"/>
                      </a:endParaRPr>
                    </a:p>
                  </a:txBody>
                  <a:tcPr marL="68580" marR="68580" marT="0" marB="0"/>
                </a:tc>
              </a:tr>
              <a:tr h="300308">
                <a:tc>
                  <a:txBody>
                    <a:bodyPr/>
                    <a:lstStyle/>
                    <a:p>
                      <a:pPr marL="0" marR="0">
                        <a:lnSpc>
                          <a:spcPct val="115000"/>
                        </a:lnSpc>
                        <a:spcBef>
                          <a:spcPts val="0"/>
                        </a:spcBef>
                        <a:spcAft>
                          <a:spcPts val="0"/>
                        </a:spcAft>
                      </a:pPr>
                      <a:r>
                        <a:rPr lang="en-US" sz="1800" dirty="0">
                          <a:effectLst/>
                        </a:rPr>
                        <a:t>Total for all assignments</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100 points</a:t>
                      </a:r>
                      <a:endParaRPr lang="en-US" sz="1800">
                        <a:effectLst/>
                        <a:latin typeface="Calibri"/>
                        <a:ea typeface="Calibri"/>
                        <a:cs typeface="Times New Roman"/>
                      </a:endParaRPr>
                    </a:p>
                  </a:txBody>
                  <a:tcPr marL="68580" marR="68580" marT="0" marB="0"/>
                </a:tc>
              </a:tr>
              <a:tr h="300308">
                <a:tc>
                  <a:txBody>
                    <a:bodyPr/>
                    <a:lstStyle/>
                    <a:p>
                      <a:pPr marL="0" marR="0">
                        <a:lnSpc>
                          <a:spcPct val="115000"/>
                        </a:lnSpc>
                        <a:spcBef>
                          <a:spcPts val="0"/>
                        </a:spcBef>
                        <a:spcAft>
                          <a:spcPts val="0"/>
                        </a:spcAft>
                      </a:pPr>
                      <a:r>
                        <a:rPr lang="en-US" sz="1800">
                          <a:effectLst/>
                        </a:rPr>
                        <a:t>Total required to pass</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a:effectLst/>
                        </a:rPr>
                        <a:t> </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70 points</a:t>
                      </a:r>
                      <a:endParaRPr lang="en-US" sz="1800" dirty="0">
                        <a:effectLst/>
                        <a:latin typeface="Calibri"/>
                        <a:ea typeface="Calibri"/>
                        <a:cs typeface="Times New Roman"/>
                      </a:endParaRPr>
                    </a:p>
                  </a:txBody>
                  <a:tcPr marL="68580" marR="68580" marT="0" marB="0"/>
                </a:tc>
              </a:tr>
            </a:tbl>
          </a:graphicData>
        </a:graphic>
      </p:graphicFrame>
      <p:sp>
        <p:nvSpPr>
          <p:cNvPr id="4" name="Date Placeholder 3"/>
          <p:cNvSpPr>
            <a:spLocks noGrp="1"/>
          </p:cNvSpPr>
          <p:nvPr>
            <p:ph type="dt" sz="half" idx="10"/>
          </p:nvPr>
        </p:nvSpPr>
        <p:spPr/>
        <p:txBody>
          <a:bodyPr/>
          <a:lstStyle/>
          <a:p>
            <a:r>
              <a:rPr lang="en-US" smtClean="0"/>
              <a:t>7/25/2013</a:t>
            </a:r>
            <a:endParaRPr lang="de-DE" dirty="0"/>
          </a:p>
        </p:txBody>
      </p:sp>
      <p:sp>
        <p:nvSpPr>
          <p:cNvPr id="5" name="Footer Placeholder 4"/>
          <p:cNvSpPr>
            <a:spLocks noGrp="1"/>
          </p:cNvSpPr>
          <p:nvPr>
            <p:ph type="ftr" sz="quarter" idx="11"/>
          </p:nvPr>
        </p:nvSpPr>
        <p:spPr/>
        <p:txBody>
          <a:bodyPr/>
          <a:lstStyle/>
          <a:p>
            <a:r>
              <a:rPr lang="de-DE" smtClean="0"/>
              <a:t>Social Media in Business, UW PCE</a:t>
            </a:r>
            <a:endParaRPr lang="de-DE" dirty="0"/>
          </a:p>
        </p:txBody>
      </p:sp>
      <p:sp>
        <p:nvSpPr>
          <p:cNvPr id="6" name="Slide Number Placeholder 5"/>
          <p:cNvSpPr>
            <a:spLocks noGrp="1"/>
          </p:cNvSpPr>
          <p:nvPr>
            <p:ph type="sldNum" sz="quarter" idx="12"/>
          </p:nvPr>
        </p:nvSpPr>
        <p:spPr/>
        <p:txBody>
          <a:bodyPr/>
          <a:lstStyle/>
          <a:p>
            <a:fld id="{9DC1E638-3F78-4E0D-883A-B278700C48C0}" type="slidenum">
              <a:rPr lang="de-DE" smtClean="0"/>
              <a:pPr/>
              <a:t>5</a:t>
            </a:fld>
            <a:endParaRPr lang="de-DE" dirty="0"/>
          </a:p>
        </p:txBody>
      </p:sp>
    </p:spTree>
    <p:extLst>
      <p:ext uri="{BB962C8B-B14F-4D97-AF65-F5344CB8AC3E}">
        <p14:creationId xmlns:p14="http://schemas.microsoft.com/office/powerpoint/2010/main" val="19511819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 Expertise: Create Profiles</a:t>
            </a:r>
            <a:endParaRPr lang="en-US" dirty="0"/>
          </a:p>
        </p:txBody>
      </p:sp>
      <p:sp>
        <p:nvSpPr>
          <p:cNvPr id="4" name="Date Placeholder 3"/>
          <p:cNvSpPr>
            <a:spLocks noGrp="1"/>
          </p:cNvSpPr>
          <p:nvPr>
            <p:ph type="dt" sz="half" idx="10"/>
          </p:nvPr>
        </p:nvSpPr>
        <p:spPr/>
        <p:txBody>
          <a:bodyPr/>
          <a:lstStyle/>
          <a:p>
            <a:r>
              <a:rPr lang="en-US" smtClean="0"/>
              <a:t>7/25/2013</a:t>
            </a:r>
            <a:endParaRPr lang="de-DE" dirty="0"/>
          </a:p>
        </p:txBody>
      </p:sp>
      <p:sp>
        <p:nvSpPr>
          <p:cNvPr id="5" name="Footer Placeholder 4"/>
          <p:cNvSpPr>
            <a:spLocks noGrp="1"/>
          </p:cNvSpPr>
          <p:nvPr>
            <p:ph type="ftr" sz="quarter" idx="11"/>
          </p:nvPr>
        </p:nvSpPr>
        <p:spPr/>
        <p:txBody>
          <a:bodyPr/>
          <a:lstStyle/>
          <a:p>
            <a:r>
              <a:rPr lang="de-DE" smtClean="0"/>
              <a:t>Social Media in Business, UW PCE</a:t>
            </a:r>
            <a:endParaRPr lang="de-DE" dirty="0"/>
          </a:p>
        </p:txBody>
      </p:sp>
      <p:sp>
        <p:nvSpPr>
          <p:cNvPr id="6" name="Slide Number Placeholder 5"/>
          <p:cNvSpPr>
            <a:spLocks noGrp="1"/>
          </p:cNvSpPr>
          <p:nvPr>
            <p:ph type="sldNum" sz="quarter" idx="12"/>
          </p:nvPr>
        </p:nvSpPr>
        <p:spPr/>
        <p:txBody>
          <a:bodyPr/>
          <a:lstStyle/>
          <a:p>
            <a:fld id="{9DC1E638-3F78-4E0D-883A-B278700C48C0}" type="slidenum">
              <a:rPr lang="de-DE" smtClean="0"/>
              <a:pPr/>
              <a:t>6</a:t>
            </a:fld>
            <a:endParaRPr lang="de-DE" dirty="0"/>
          </a:p>
        </p:txBody>
      </p:sp>
      <p:pic>
        <p:nvPicPr>
          <p:cNvPr id="9" name="Content Placeholder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33084" y="1647825"/>
            <a:ext cx="2667574" cy="1715861"/>
          </a:xfrm>
          <a:effectLst>
            <a:outerShdw blurRad="50800" dist="38100" dir="5400000" algn="t" rotWithShape="0">
              <a:prstClr val="black">
                <a:alpha val="40000"/>
              </a:prstClr>
            </a:outerShdw>
          </a:effectLst>
        </p:spPr>
      </p:pic>
      <p:sp>
        <p:nvSpPr>
          <p:cNvPr id="10" name="TextBox 9"/>
          <p:cNvSpPr txBox="1"/>
          <p:nvPr/>
        </p:nvSpPr>
        <p:spPr>
          <a:xfrm>
            <a:off x="733085" y="3363685"/>
            <a:ext cx="2667574" cy="246221"/>
          </a:xfrm>
          <a:prstGeom prst="rect">
            <a:avLst/>
          </a:prstGeom>
          <a:noFill/>
        </p:spPr>
        <p:txBody>
          <a:bodyPr wrap="square" rtlCol="0">
            <a:spAutoFit/>
          </a:bodyPr>
          <a:lstStyle/>
          <a:p>
            <a:r>
              <a:rPr lang="en-US" sz="1000" dirty="0">
                <a:hlinkClick r:id="rId3"/>
              </a:rPr>
              <a:t>https://www.facebook.com/marismith</a:t>
            </a:r>
            <a:endParaRPr lang="en-US" sz="1000" dirty="0"/>
          </a:p>
        </p:txBody>
      </p:sp>
      <p:sp>
        <p:nvSpPr>
          <p:cNvPr id="11" name="TextBox 10"/>
          <p:cNvSpPr txBox="1"/>
          <p:nvPr/>
        </p:nvSpPr>
        <p:spPr>
          <a:xfrm>
            <a:off x="3674970" y="3357678"/>
            <a:ext cx="3076069" cy="246221"/>
          </a:xfrm>
          <a:prstGeom prst="rect">
            <a:avLst/>
          </a:prstGeom>
          <a:noFill/>
        </p:spPr>
        <p:txBody>
          <a:bodyPr wrap="square" rtlCol="0">
            <a:spAutoFit/>
          </a:bodyPr>
          <a:lstStyle/>
          <a:p>
            <a:r>
              <a:rPr lang="en-US" sz="1000" dirty="0" smtClean="0">
                <a:hlinkClick r:id="rId4"/>
              </a:rPr>
              <a:t>https://twitter.com/MariSmith</a:t>
            </a:r>
            <a:endParaRPr lang="en-US" sz="1000" dirty="0"/>
          </a:p>
        </p:txBody>
      </p:sp>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32944" y="1647824"/>
            <a:ext cx="3018094" cy="1715861"/>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80840" y="1647825"/>
            <a:ext cx="3773344" cy="171586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7080842" y="3382877"/>
            <a:ext cx="3773344" cy="246221"/>
          </a:xfrm>
          <a:prstGeom prst="rect">
            <a:avLst/>
          </a:prstGeom>
        </p:spPr>
        <p:txBody>
          <a:bodyPr wrap="square">
            <a:spAutoFit/>
          </a:bodyPr>
          <a:lstStyle/>
          <a:p>
            <a:r>
              <a:rPr lang="en-US" sz="1000" dirty="0" smtClean="0">
                <a:hlinkClick r:id="rId7"/>
              </a:rPr>
              <a:t>Linkedin.com/in/</a:t>
            </a:r>
            <a:r>
              <a:rPr lang="en-US" sz="1000" dirty="0" err="1" smtClean="0">
                <a:hlinkClick r:id="rId7"/>
              </a:rPr>
              <a:t>marismith</a:t>
            </a:r>
            <a:endParaRPr lang="en-US" sz="1000" dirty="0"/>
          </a:p>
        </p:txBody>
      </p:sp>
      <p:pic>
        <p:nvPicPr>
          <p:cNvPr id="3078"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8396" y="3935185"/>
            <a:ext cx="3647965" cy="1900203"/>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178397" y="5835388"/>
            <a:ext cx="1957587" cy="246221"/>
          </a:xfrm>
          <a:prstGeom prst="rect">
            <a:avLst/>
          </a:prstGeom>
          <a:noFill/>
        </p:spPr>
        <p:txBody>
          <a:bodyPr wrap="none" rtlCol="0">
            <a:spAutoFit/>
          </a:bodyPr>
          <a:lstStyle/>
          <a:p>
            <a:r>
              <a:rPr lang="en-US" sz="1000" dirty="0">
                <a:hlinkClick r:id="rId9"/>
              </a:rPr>
              <a:t>http://instagram.com/mari_smith</a:t>
            </a:r>
            <a:endParaRPr lang="en-US" sz="1000" dirty="0"/>
          </a:p>
        </p:txBody>
      </p:sp>
      <p:pic>
        <p:nvPicPr>
          <p:cNvPr id="3079"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02364" y="3893685"/>
            <a:ext cx="6241823" cy="182053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4548192" y="5714217"/>
            <a:ext cx="2202847" cy="246221"/>
          </a:xfrm>
          <a:prstGeom prst="rect">
            <a:avLst/>
          </a:prstGeom>
        </p:spPr>
        <p:txBody>
          <a:bodyPr wrap="none">
            <a:spAutoFit/>
          </a:bodyPr>
          <a:lstStyle/>
          <a:p>
            <a:r>
              <a:rPr lang="en-US" sz="1000" dirty="0">
                <a:hlinkClick r:id="rId11"/>
              </a:rPr>
              <a:t>http://www.pinterest.com/marismith/</a:t>
            </a:r>
            <a:endParaRPr lang="en-US" sz="1000" dirty="0"/>
          </a:p>
        </p:txBody>
      </p:sp>
    </p:spTree>
    <p:extLst>
      <p:ext uri="{BB962C8B-B14F-4D97-AF65-F5344CB8AC3E}">
        <p14:creationId xmlns:p14="http://schemas.microsoft.com/office/powerpoint/2010/main" val="32325117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In-Class exercise</a:t>
            </a:r>
            <a:endParaRPr lang="en-US" dirty="0"/>
          </a:p>
        </p:txBody>
      </p:sp>
      <p:sp>
        <p:nvSpPr>
          <p:cNvPr id="3" name="Content Placeholder 2"/>
          <p:cNvSpPr>
            <a:spLocks noGrp="1"/>
          </p:cNvSpPr>
          <p:nvPr>
            <p:ph idx="1"/>
          </p:nvPr>
        </p:nvSpPr>
        <p:spPr/>
        <p:txBody>
          <a:bodyPr/>
          <a:lstStyle/>
          <a:p>
            <a:r>
              <a:rPr lang="en-US" dirty="0" smtClean="0"/>
              <a:t>Form groups of 2 with your classmates</a:t>
            </a:r>
          </a:p>
          <a:p>
            <a:r>
              <a:rPr lang="en-US" dirty="0" smtClean="0"/>
              <a:t>Select 5 of the Forbes Top Social Media Influencers of 2013 found here: </a:t>
            </a:r>
            <a:r>
              <a:rPr lang="en-US" dirty="0">
                <a:hlinkClick r:id="rId2"/>
              </a:rPr>
              <a:t>http://www.forbes.com/sites/haydnshaughnessy/2013/04/17/who-are-the-top-50-social-media-power-influencers-2013/</a:t>
            </a:r>
            <a:endParaRPr lang="en-US" dirty="0" smtClean="0"/>
          </a:p>
          <a:p>
            <a:r>
              <a:rPr lang="en-US" dirty="0" smtClean="0"/>
              <a:t>Review their social media profiles  </a:t>
            </a:r>
          </a:p>
          <a:p>
            <a:r>
              <a:rPr lang="en-US" dirty="0" smtClean="0"/>
              <a:t>What are your major take-</a:t>
            </a:r>
            <a:r>
              <a:rPr lang="en-US" dirty="0" err="1" smtClean="0"/>
              <a:t>aways</a:t>
            </a:r>
            <a:r>
              <a:rPr lang="en-US" dirty="0" smtClean="0"/>
              <a:t>?</a:t>
            </a:r>
          </a:p>
          <a:p>
            <a:endParaRPr lang="en-US" dirty="0"/>
          </a:p>
          <a:p>
            <a:r>
              <a:rPr lang="en-US" dirty="0" smtClean="0"/>
              <a:t>Design and create your own profiles for the 6 social channels</a:t>
            </a:r>
          </a:p>
        </p:txBody>
      </p:sp>
      <p:sp>
        <p:nvSpPr>
          <p:cNvPr id="4" name="Date Placeholder 3"/>
          <p:cNvSpPr>
            <a:spLocks noGrp="1"/>
          </p:cNvSpPr>
          <p:nvPr>
            <p:ph type="dt" sz="half" idx="10"/>
          </p:nvPr>
        </p:nvSpPr>
        <p:spPr/>
        <p:txBody>
          <a:bodyPr/>
          <a:lstStyle/>
          <a:p>
            <a:r>
              <a:rPr lang="en-US" smtClean="0"/>
              <a:t>7/25/2013</a:t>
            </a:r>
            <a:endParaRPr lang="de-DE" dirty="0"/>
          </a:p>
        </p:txBody>
      </p:sp>
      <p:sp>
        <p:nvSpPr>
          <p:cNvPr id="5" name="Footer Placeholder 4"/>
          <p:cNvSpPr>
            <a:spLocks noGrp="1"/>
          </p:cNvSpPr>
          <p:nvPr>
            <p:ph type="ftr" sz="quarter" idx="11"/>
          </p:nvPr>
        </p:nvSpPr>
        <p:spPr/>
        <p:txBody>
          <a:bodyPr/>
          <a:lstStyle/>
          <a:p>
            <a:r>
              <a:rPr lang="de-DE" smtClean="0"/>
              <a:t>Social Media in Business, UW PCE</a:t>
            </a:r>
            <a:endParaRPr lang="de-DE" dirty="0"/>
          </a:p>
        </p:txBody>
      </p:sp>
      <p:sp>
        <p:nvSpPr>
          <p:cNvPr id="6" name="Slide Number Placeholder 5"/>
          <p:cNvSpPr>
            <a:spLocks noGrp="1"/>
          </p:cNvSpPr>
          <p:nvPr>
            <p:ph type="sldNum" sz="quarter" idx="12"/>
          </p:nvPr>
        </p:nvSpPr>
        <p:spPr/>
        <p:txBody>
          <a:bodyPr/>
          <a:lstStyle/>
          <a:p>
            <a:fld id="{9DC1E638-3F78-4E0D-883A-B278700C48C0}" type="slidenum">
              <a:rPr lang="de-DE" smtClean="0"/>
              <a:pPr/>
              <a:t>7</a:t>
            </a:fld>
            <a:endParaRPr lang="de-DE" dirty="0"/>
          </a:p>
        </p:txBody>
      </p:sp>
    </p:spTree>
    <p:extLst>
      <p:ext uri="{BB962C8B-B14F-4D97-AF65-F5344CB8AC3E}">
        <p14:creationId xmlns:p14="http://schemas.microsoft.com/office/powerpoint/2010/main" val="396927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 Expertise: </a:t>
            </a:r>
            <a:br>
              <a:rPr lang="en-US" dirty="0" smtClean="0"/>
            </a:br>
            <a:r>
              <a:rPr lang="en-US" dirty="0" smtClean="0"/>
              <a:t>Topic Ideas for Content (1)</a:t>
            </a:r>
            <a:endParaRPr lang="en-US" dirty="0"/>
          </a:p>
        </p:txBody>
      </p:sp>
      <p:sp>
        <p:nvSpPr>
          <p:cNvPr id="3" name="Content Placeholder 2"/>
          <p:cNvSpPr>
            <a:spLocks noGrp="1"/>
          </p:cNvSpPr>
          <p:nvPr>
            <p:ph idx="1"/>
          </p:nvPr>
        </p:nvSpPr>
        <p:spPr>
          <a:xfrm>
            <a:off x="163285" y="1600199"/>
            <a:ext cx="10964635" cy="5070021"/>
          </a:xfrm>
        </p:spPr>
        <p:txBody>
          <a:bodyPr>
            <a:noAutofit/>
          </a:bodyPr>
          <a:lstStyle/>
          <a:p>
            <a:pPr marL="571500" indent="-457200">
              <a:buFont typeface="+mj-lt"/>
              <a:buAutoNum type="arabicPeriod"/>
            </a:pPr>
            <a:r>
              <a:rPr lang="en-US" sz="1400" dirty="0" smtClean="0"/>
              <a:t>How </a:t>
            </a:r>
            <a:r>
              <a:rPr lang="en-US" sz="1400" dirty="0"/>
              <a:t>effective are </a:t>
            </a:r>
            <a:r>
              <a:rPr lang="en-US" sz="1400" dirty="0" err="1"/>
              <a:t>infographics</a:t>
            </a:r>
            <a:r>
              <a:rPr lang="en-US" sz="1400" dirty="0"/>
              <a:t> in visualizing large amounts of data. What are some examples of interesting </a:t>
            </a:r>
            <a:r>
              <a:rPr lang="en-US" sz="1400" dirty="0" err="1"/>
              <a:t>infographics</a:t>
            </a:r>
            <a:r>
              <a:rPr lang="en-US" sz="1400" dirty="0"/>
              <a:t>, relating to social media? </a:t>
            </a:r>
          </a:p>
          <a:p>
            <a:pPr marL="571500" indent="-457200">
              <a:buFont typeface="+mj-lt"/>
              <a:buAutoNum type="arabicPeriod"/>
            </a:pPr>
            <a:r>
              <a:rPr lang="en-US" sz="1400" dirty="0" smtClean="0"/>
              <a:t>Social </a:t>
            </a:r>
            <a:r>
              <a:rPr lang="en-US" sz="1400" dirty="0"/>
              <a:t>Presence Management tools: What criteria should be considered in selecting the appropriate tool(s) for your organization? Identify tools, compare and contrast their features, functionality, deployment models and business models, for example, </a:t>
            </a:r>
            <a:r>
              <a:rPr lang="en-US" sz="1400" dirty="0" err="1"/>
              <a:t>Hootsuite</a:t>
            </a:r>
            <a:r>
              <a:rPr lang="en-US" sz="1400" dirty="0"/>
              <a:t>, </a:t>
            </a:r>
            <a:r>
              <a:rPr lang="en-US" sz="1400" dirty="0" err="1"/>
              <a:t>XeeMe</a:t>
            </a:r>
            <a:r>
              <a:rPr lang="en-US" sz="1400" dirty="0"/>
              <a:t>, </a:t>
            </a:r>
            <a:r>
              <a:rPr lang="en-US" sz="1400" dirty="0" err="1"/>
              <a:t>Tweetdeck</a:t>
            </a:r>
            <a:r>
              <a:rPr lang="en-US" sz="1400" dirty="0"/>
              <a:t>, </a:t>
            </a:r>
            <a:r>
              <a:rPr lang="en-US" sz="1400" dirty="0" err="1"/>
              <a:t>Seesmic</a:t>
            </a:r>
            <a:r>
              <a:rPr lang="en-US" sz="1400" dirty="0"/>
              <a:t>. </a:t>
            </a:r>
          </a:p>
          <a:p>
            <a:pPr marL="571500" indent="-457200">
              <a:buFont typeface="+mj-lt"/>
              <a:buAutoNum type="arabicPeriod"/>
            </a:pPr>
            <a:r>
              <a:rPr lang="en-US" sz="1400" dirty="0" smtClean="0"/>
              <a:t>The </a:t>
            </a:r>
            <a:r>
              <a:rPr lang="en-US" sz="1400" dirty="0"/>
              <a:t>sheer volume of digital content is amazing and terrifying. How can social media and content creation tools as a way to organize and stay on top of topics of interest. What tools are available, how do they work? </a:t>
            </a:r>
          </a:p>
          <a:p>
            <a:pPr marL="571500" indent="-457200">
              <a:buFont typeface="+mj-lt"/>
              <a:buAutoNum type="arabicPeriod"/>
            </a:pPr>
            <a:r>
              <a:rPr lang="en-US" sz="1400" dirty="0" smtClean="0"/>
              <a:t>Engagement</a:t>
            </a:r>
            <a:r>
              <a:rPr lang="en-US" sz="1400" dirty="0"/>
              <a:t>: What are some recent examples of engaging content? What made this content engaging? </a:t>
            </a:r>
          </a:p>
          <a:p>
            <a:pPr marL="571500" indent="-457200">
              <a:buFont typeface="+mj-lt"/>
              <a:buAutoNum type="arabicPeriod"/>
            </a:pPr>
            <a:r>
              <a:rPr lang="en-US" sz="1400" dirty="0" smtClean="0"/>
              <a:t>Engagement</a:t>
            </a:r>
            <a:r>
              <a:rPr lang="en-US" sz="1400" dirty="0"/>
              <a:t>: What was the last movie you saw or book you read that you most enjoyed? What got your attention and kept it? What kind of motivator is most likely to grab your attention and hold it? </a:t>
            </a:r>
          </a:p>
          <a:p>
            <a:pPr marL="571500" indent="-457200">
              <a:buFont typeface="+mj-lt"/>
              <a:buAutoNum type="arabicPeriod"/>
            </a:pPr>
            <a:r>
              <a:rPr lang="en-US" sz="1400" dirty="0" smtClean="0"/>
              <a:t>What </a:t>
            </a:r>
            <a:r>
              <a:rPr lang="en-US" sz="1400" dirty="0"/>
              <a:t>is the role of influencers in social media? How do social media help trends develop? </a:t>
            </a:r>
          </a:p>
          <a:p>
            <a:pPr marL="571500" indent="-457200">
              <a:buFont typeface="+mj-lt"/>
              <a:buAutoNum type="arabicPeriod"/>
            </a:pPr>
            <a:r>
              <a:rPr lang="en-US" sz="1400" dirty="0" smtClean="0"/>
              <a:t>Is </a:t>
            </a:r>
            <a:r>
              <a:rPr lang="en-US" sz="1400" dirty="0"/>
              <a:t>Social Media the future of advertising? Discuss the ad platforms of the different social channels.</a:t>
            </a:r>
          </a:p>
          <a:p>
            <a:pPr marL="571500" indent="-457200">
              <a:buFont typeface="+mj-lt"/>
              <a:buAutoNum type="arabicPeriod"/>
            </a:pPr>
            <a:r>
              <a:rPr lang="en-US" sz="1400" dirty="0" smtClean="0"/>
              <a:t>Explore </a:t>
            </a:r>
            <a:r>
              <a:rPr lang="en-US" sz="1400" dirty="0"/>
              <a:t>the role social media has played in enabling broad topics of societal interest. Choose from topics such as energy, national elections, the occupy movement. How effective were they? Include examples of planned </a:t>
            </a:r>
            <a:r>
              <a:rPr lang="en-US" sz="1400" dirty="0" err="1"/>
              <a:t>vs</a:t>
            </a:r>
            <a:r>
              <a:rPr lang="en-US" sz="1400" dirty="0"/>
              <a:t> organic/grass roots efforts and compare them. </a:t>
            </a:r>
          </a:p>
          <a:p>
            <a:pPr marL="571500" indent="-457200">
              <a:buFont typeface="+mj-lt"/>
              <a:buAutoNum type="arabicPeriod"/>
            </a:pPr>
            <a:r>
              <a:rPr lang="en-US" sz="1400" dirty="0" smtClean="0"/>
              <a:t>What </a:t>
            </a:r>
            <a:r>
              <a:rPr lang="en-US" sz="1400" dirty="0"/>
              <a:t>are the privacy and security repercussions of social media? Are we sharing too much information? Is what we share on social media whether knowingly or inadvertently and what we click, putting our security and privacy at risk? </a:t>
            </a:r>
          </a:p>
          <a:p>
            <a:pPr marL="571500" indent="-457200">
              <a:buFont typeface="+mj-lt"/>
              <a:buAutoNum type="arabicPeriod"/>
            </a:pPr>
            <a:r>
              <a:rPr lang="en-US" sz="1400" dirty="0" smtClean="0"/>
              <a:t>What </a:t>
            </a:r>
            <a:r>
              <a:rPr lang="en-US" sz="1400" dirty="0"/>
              <a:t>is behind the incredible success of virtual goods? What implications does it have for the future of online business models? </a:t>
            </a:r>
          </a:p>
          <a:p>
            <a:pPr marL="571500" indent="-457200">
              <a:buFont typeface="+mj-lt"/>
              <a:buAutoNum type="arabicPeriod"/>
            </a:pPr>
            <a:r>
              <a:rPr lang="en-US" sz="1400" dirty="0" smtClean="0"/>
              <a:t>In </a:t>
            </a:r>
            <a:r>
              <a:rPr lang="en-US" sz="1400" dirty="0"/>
              <a:t>2012, social media was fully integrated into events such as Grammy Awards and the Super Bowl. What were some interesting ways brands leveraged social media during these events? What does this augur for the future of online advertisement? For audience engagement? </a:t>
            </a:r>
          </a:p>
          <a:p>
            <a:pPr marL="571500" indent="-457200">
              <a:buFont typeface="+mj-lt"/>
              <a:buAutoNum type="arabicPeriod"/>
            </a:pPr>
            <a:r>
              <a:rPr lang="en-US" sz="1400" dirty="0" smtClean="0"/>
              <a:t>Lady </a:t>
            </a:r>
            <a:r>
              <a:rPr lang="en-US" sz="1400" dirty="0"/>
              <a:t>Gaga launched her own social networking site, </a:t>
            </a:r>
            <a:r>
              <a:rPr lang="en-US" sz="1400" dirty="0" err="1"/>
              <a:t>LittleMonsters</a:t>
            </a:r>
            <a:r>
              <a:rPr lang="en-US" sz="1400" dirty="0"/>
              <a:t>, in an effort to build a community of fans. Use this site to describe how to build a thriving community site. How does this site build on Lady </a:t>
            </a:r>
            <a:r>
              <a:rPr lang="en-US" sz="1400" dirty="0" err="1"/>
              <a:t>Gaga’s</a:t>
            </a:r>
            <a:r>
              <a:rPr lang="en-US" sz="1400" dirty="0"/>
              <a:t> social media strategy? </a:t>
            </a:r>
          </a:p>
          <a:p>
            <a:pPr marL="571500" indent="-457200">
              <a:buFont typeface="+mj-lt"/>
              <a:buAutoNum type="arabicPeriod"/>
            </a:pPr>
            <a:endParaRPr lang="en-US" sz="1400" dirty="0"/>
          </a:p>
        </p:txBody>
      </p:sp>
      <p:sp>
        <p:nvSpPr>
          <p:cNvPr id="4" name="Date Placeholder 3"/>
          <p:cNvSpPr>
            <a:spLocks noGrp="1"/>
          </p:cNvSpPr>
          <p:nvPr>
            <p:ph type="dt" sz="half" idx="10"/>
          </p:nvPr>
        </p:nvSpPr>
        <p:spPr/>
        <p:txBody>
          <a:bodyPr/>
          <a:lstStyle/>
          <a:p>
            <a:r>
              <a:rPr lang="en-US" smtClean="0"/>
              <a:t>7/25/2013</a:t>
            </a:r>
            <a:endParaRPr lang="de-DE" dirty="0"/>
          </a:p>
        </p:txBody>
      </p:sp>
      <p:sp>
        <p:nvSpPr>
          <p:cNvPr id="5" name="Footer Placeholder 4"/>
          <p:cNvSpPr>
            <a:spLocks noGrp="1"/>
          </p:cNvSpPr>
          <p:nvPr>
            <p:ph type="ftr" sz="quarter" idx="11"/>
          </p:nvPr>
        </p:nvSpPr>
        <p:spPr/>
        <p:txBody>
          <a:bodyPr/>
          <a:lstStyle/>
          <a:p>
            <a:r>
              <a:rPr lang="de-DE" smtClean="0"/>
              <a:t>Social Media in Business, UW PCE</a:t>
            </a:r>
            <a:endParaRPr lang="de-DE" dirty="0"/>
          </a:p>
        </p:txBody>
      </p:sp>
      <p:sp>
        <p:nvSpPr>
          <p:cNvPr id="6" name="Slide Number Placeholder 5"/>
          <p:cNvSpPr>
            <a:spLocks noGrp="1"/>
          </p:cNvSpPr>
          <p:nvPr>
            <p:ph type="sldNum" sz="quarter" idx="12"/>
          </p:nvPr>
        </p:nvSpPr>
        <p:spPr/>
        <p:txBody>
          <a:bodyPr/>
          <a:lstStyle/>
          <a:p>
            <a:fld id="{9DC1E638-3F78-4E0D-883A-B278700C48C0}" type="slidenum">
              <a:rPr lang="de-DE" smtClean="0"/>
              <a:pPr/>
              <a:t>8</a:t>
            </a:fld>
            <a:endParaRPr lang="de-DE" dirty="0"/>
          </a:p>
        </p:txBody>
      </p:sp>
    </p:spTree>
    <p:extLst>
      <p:ext uri="{BB962C8B-B14F-4D97-AF65-F5344CB8AC3E}">
        <p14:creationId xmlns:p14="http://schemas.microsoft.com/office/powerpoint/2010/main" val="679804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Social Media Expertise: </a:t>
            </a:r>
            <a:br>
              <a:rPr lang="en-US" dirty="0"/>
            </a:br>
            <a:r>
              <a:rPr lang="en-US" dirty="0"/>
              <a:t>Topic Ideas for Content </a:t>
            </a:r>
            <a:r>
              <a:rPr lang="en-US" dirty="0" smtClean="0"/>
              <a:t>(2)</a:t>
            </a:r>
            <a:endParaRPr lang="en-US" dirty="0"/>
          </a:p>
        </p:txBody>
      </p:sp>
      <p:sp>
        <p:nvSpPr>
          <p:cNvPr id="3" name="Content Placeholder 2"/>
          <p:cNvSpPr>
            <a:spLocks noGrp="1"/>
          </p:cNvSpPr>
          <p:nvPr>
            <p:ph idx="1"/>
          </p:nvPr>
        </p:nvSpPr>
        <p:spPr>
          <a:xfrm>
            <a:off x="-57150" y="1600200"/>
            <a:ext cx="11307536" cy="4800600"/>
          </a:xfrm>
        </p:spPr>
        <p:txBody>
          <a:bodyPr>
            <a:noAutofit/>
          </a:bodyPr>
          <a:lstStyle/>
          <a:p>
            <a:pPr marL="457200" indent="-342900">
              <a:buFont typeface="+mj-lt"/>
              <a:buAutoNum type="arabicPeriod" startAt="13"/>
            </a:pPr>
            <a:r>
              <a:rPr lang="en-US" sz="1600" dirty="0" smtClean="0"/>
              <a:t>Find examples </a:t>
            </a:r>
            <a:r>
              <a:rPr lang="en-US" sz="1600" dirty="0"/>
              <a:t>of the best multi-channel marketing </a:t>
            </a:r>
            <a:r>
              <a:rPr lang="en-US" sz="1600" dirty="0" smtClean="0"/>
              <a:t>campaigns. </a:t>
            </a:r>
            <a:r>
              <a:rPr lang="en-US" sz="1600" dirty="0"/>
              <a:t>W</a:t>
            </a:r>
            <a:r>
              <a:rPr lang="en-US" sz="1600" dirty="0" smtClean="0"/>
              <a:t>hy </a:t>
            </a:r>
            <a:r>
              <a:rPr lang="en-US" sz="1600" dirty="0"/>
              <a:t>were those channels selected, how successful were they, what are the major lessons learned? </a:t>
            </a:r>
          </a:p>
          <a:p>
            <a:pPr marL="457200" indent="-342900">
              <a:buFont typeface="+mj-lt"/>
              <a:buAutoNum type="arabicPeriod" startAt="13"/>
            </a:pPr>
            <a:r>
              <a:rPr lang="en-US" sz="1600" dirty="0" smtClean="0"/>
              <a:t> What </a:t>
            </a:r>
            <a:r>
              <a:rPr lang="en-US" sz="1600" dirty="0"/>
              <a:t>makes a video go viral? What are the ingredients to increasing community engagement in video marketing campaigns? </a:t>
            </a:r>
          </a:p>
          <a:p>
            <a:pPr marL="457200" indent="-342900">
              <a:buFont typeface="+mj-lt"/>
              <a:buAutoNum type="arabicPeriod" startAt="13"/>
            </a:pPr>
            <a:r>
              <a:rPr lang="en-US" sz="1600" dirty="0" smtClean="0"/>
              <a:t>Explore the use of crowdsourcing use </a:t>
            </a:r>
            <a:r>
              <a:rPr lang="en-US" sz="1600" dirty="0"/>
              <a:t>in marketing/sales, product design/innovation or other creative ways organizations leverage crowdsourcing. </a:t>
            </a:r>
          </a:p>
          <a:p>
            <a:pPr marL="457200" indent="-342900">
              <a:buFont typeface="+mj-lt"/>
              <a:buAutoNum type="arabicPeriod" startAt="13"/>
            </a:pPr>
            <a:r>
              <a:rPr lang="en-US" sz="1600" dirty="0" smtClean="0"/>
              <a:t>How has social media impacted journalism</a:t>
            </a:r>
            <a:r>
              <a:rPr lang="en-US" sz="1600" dirty="0"/>
              <a:t>? </a:t>
            </a:r>
            <a:endParaRPr lang="en-US" sz="1600" dirty="0" smtClean="0"/>
          </a:p>
          <a:p>
            <a:pPr marL="457200" indent="-342900">
              <a:buFont typeface="+mj-lt"/>
              <a:buAutoNum type="arabicPeriod" startAt="13"/>
            </a:pPr>
            <a:r>
              <a:rPr lang="en-US" sz="1600" dirty="0" smtClean="0"/>
              <a:t>Should </a:t>
            </a:r>
            <a:r>
              <a:rPr lang="en-US" sz="1600" dirty="0"/>
              <a:t>social media be used in emergencies? </a:t>
            </a:r>
            <a:r>
              <a:rPr lang="en-US" sz="1600" dirty="0" smtClean="0"/>
              <a:t>What are some pros and cons?</a:t>
            </a:r>
            <a:endParaRPr lang="en-US" sz="1600" dirty="0"/>
          </a:p>
          <a:p>
            <a:pPr marL="457200" indent="-342900">
              <a:buFont typeface="+mj-lt"/>
              <a:buAutoNum type="arabicPeriod" startAt="13"/>
            </a:pPr>
            <a:r>
              <a:rPr lang="en-US" sz="1600" dirty="0" smtClean="0"/>
              <a:t>How </a:t>
            </a:r>
            <a:r>
              <a:rPr lang="en-US" sz="1600" dirty="0"/>
              <a:t>effective is social media in political activism? </a:t>
            </a:r>
          </a:p>
          <a:p>
            <a:pPr marL="457200" indent="-342900">
              <a:buFont typeface="+mj-lt"/>
              <a:buAutoNum type="arabicPeriod" startAt="13"/>
            </a:pPr>
            <a:r>
              <a:rPr lang="en-US" sz="1600" dirty="0" smtClean="0"/>
              <a:t>Present </a:t>
            </a:r>
            <a:r>
              <a:rPr lang="en-US" sz="1600" dirty="0"/>
              <a:t>case studies on how online communities can add value. Choose any industry verticals from the fields of High Tech, Healthcare, Media, Financial Services, Travel, Real Estate, or Academia or Non-profits or Government organizations or Libraries. How do they engage their audiences? What kinds of customer insights can online communities provide? </a:t>
            </a:r>
          </a:p>
          <a:p>
            <a:pPr marL="457200" indent="-342900">
              <a:buFont typeface="+mj-lt"/>
              <a:buAutoNum type="arabicPeriod" startAt="13"/>
            </a:pPr>
            <a:r>
              <a:rPr lang="en-US" sz="1600" dirty="0" smtClean="0"/>
              <a:t>Social </a:t>
            </a:r>
            <a:r>
              <a:rPr lang="en-US" sz="1600" dirty="0"/>
              <a:t>Media Policies: Overview examples of social media policies and guidelines from Enterprise, SMB, Non-Profit, Government. What requirements emerge? What are some best practices? </a:t>
            </a:r>
          </a:p>
          <a:p>
            <a:pPr marL="457200" indent="-342900">
              <a:buFont typeface="+mj-lt"/>
              <a:buAutoNum type="arabicPeriod" startAt="13"/>
            </a:pPr>
            <a:r>
              <a:rPr lang="en-US" sz="1600" dirty="0" smtClean="0"/>
              <a:t>Create </a:t>
            </a:r>
            <a:r>
              <a:rPr lang="en-US" sz="1600" dirty="0"/>
              <a:t>a multi-media document of case studies of engaging content, cross linking multiple social media platforms e.g., Facebook, Blogs</a:t>
            </a:r>
            <a:r>
              <a:rPr lang="en-US" sz="1600" dirty="0" smtClean="0"/>
              <a:t>, </a:t>
            </a:r>
            <a:r>
              <a:rPr lang="en-US" sz="1600" dirty="0"/>
              <a:t>Website, Twitter, </a:t>
            </a:r>
            <a:r>
              <a:rPr lang="en-US" sz="1600" dirty="0" smtClean="0"/>
              <a:t>Flickr, </a:t>
            </a:r>
            <a:r>
              <a:rPr lang="en-US" sz="1600" dirty="0" err="1" smtClean="0"/>
              <a:t>Instagram</a:t>
            </a:r>
            <a:r>
              <a:rPr lang="en-US" sz="1600" dirty="0" smtClean="0"/>
              <a:t>, </a:t>
            </a:r>
            <a:r>
              <a:rPr lang="en-US" sz="1600" dirty="0" err="1" smtClean="0"/>
              <a:t>Tumblr</a:t>
            </a:r>
            <a:r>
              <a:rPr lang="en-US" sz="1600" dirty="0" smtClean="0"/>
              <a:t>, LinkedIn</a:t>
            </a:r>
            <a:endParaRPr lang="en-US" sz="1600" dirty="0"/>
          </a:p>
          <a:p>
            <a:pPr marL="457200" indent="-342900">
              <a:buFont typeface="+mj-lt"/>
              <a:buAutoNum type="arabicPeriod" startAt="13"/>
            </a:pPr>
            <a:r>
              <a:rPr lang="en-US" sz="1600" dirty="0" smtClean="0"/>
              <a:t>Top </a:t>
            </a:r>
            <a:r>
              <a:rPr lang="en-US" sz="1600" dirty="0"/>
              <a:t>5 Blogs: Find the 4 top rated blogs for </a:t>
            </a:r>
            <a:r>
              <a:rPr lang="en-US" sz="1600" dirty="0" smtClean="0"/>
              <a:t>2013 </a:t>
            </a:r>
            <a:r>
              <a:rPr lang="en-US" sz="1600" dirty="0"/>
              <a:t>using blog search tools. Present a critical analysis of each blog, including quality of content, engagement, design, calls to action, etc. </a:t>
            </a:r>
          </a:p>
          <a:p>
            <a:pPr marL="457200" indent="-342900">
              <a:buFont typeface="+mj-lt"/>
              <a:buAutoNum type="arabicPeriod" startAt="13"/>
            </a:pPr>
            <a:r>
              <a:rPr lang="en-US" sz="1600" dirty="0" smtClean="0"/>
              <a:t>Social </a:t>
            </a:r>
            <a:r>
              <a:rPr lang="en-US" sz="1600" dirty="0"/>
              <a:t>Media Dashboards: What tools are available to enable businesses to build a “dashboard”, to enable listening to multiple conversations or social streams? Identify “fee”, “free” and “</a:t>
            </a:r>
            <a:r>
              <a:rPr lang="en-US" sz="1600" dirty="0" err="1"/>
              <a:t>freemium</a:t>
            </a:r>
            <a:r>
              <a:rPr lang="en-US" sz="1600" dirty="0"/>
              <a:t>” tools. </a:t>
            </a:r>
          </a:p>
        </p:txBody>
      </p:sp>
      <p:sp>
        <p:nvSpPr>
          <p:cNvPr id="4" name="Date Placeholder 3"/>
          <p:cNvSpPr>
            <a:spLocks noGrp="1"/>
          </p:cNvSpPr>
          <p:nvPr>
            <p:ph type="dt" sz="half" idx="10"/>
          </p:nvPr>
        </p:nvSpPr>
        <p:spPr/>
        <p:txBody>
          <a:bodyPr/>
          <a:lstStyle/>
          <a:p>
            <a:r>
              <a:rPr lang="en-US" smtClean="0"/>
              <a:t>7/25/2013</a:t>
            </a:r>
            <a:endParaRPr lang="de-DE" dirty="0"/>
          </a:p>
        </p:txBody>
      </p:sp>
      <p:sp>
        <p:nvSpPr>
          <p:cNvPr id="5" name="Footer Placeholder 4"/>
          <p:cNvSpPr>
            <a:spLocks noGrp="1"/>
          </p:cNvSpPr>
          <p:nvPr>
            <p:ph type="ftr" sz="quarter" idx="11"/>
          </p:nvPr>
        </p:nvSpPr>
        <p:spPr/>
        <p:txBody>
          <a:bodyPr/>
          <a:lstStyle/>
          <a:p>
            <a:r>
              <a:rPr lang="de-DE" smtClean="0"/>
              <a:t>Social Media in Business, UW PCE</a:t>
            </a:r>
            <a:endParaRPr lang="de-DE" dirty="0"/>
          </a:p>
        </p:txBody>
      </p:sp>
      <p:sp>
        <p:nvSpPr>
          <p:cNvPr id="6" name="Slide Number Placeholder 5"/>
          <p:cNvSpPr>
            <a:spLocks noGrp="1"/>
          </p:cNvSpPr>
          <p:nvPr>
            <p:ph type="sldNum" sz="quarter" idx="12"/>
          </p:nvPr>
        </p:nvSpPr>
        <p:spPr/>
        <p:txBody>
          <a:bodyPr/>
          <a:lstStyle/>
          <a:p>
            <a:fld id="{9DC1E638-3F78-4E0D-883A-B278700C48C0}" type="slidenum">
              <a:rPr lang="de-DE" smtClean="0"/>
              <a:pPr/>
              <a:t>9</a:t>
            </a:fld>
            <a:endParaRPr lang="de-DE" dirty="0"/>
          </a:p>
        </p:txBody>
      </p:sp>
    </p:spTree>
    <p:extLst>
      <p:ext uri="{BB962C8B-B14F-4D97-AF65-F5344CB8AC3E}">
        <p14:creationId xmlns:p14="http://schemas.microsoft.com/office/powerpoint/2010/main" val="151783474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24">
      <a:dk1>
        <a:srgbClr val="002060"/>
      </a:dk1>
      <a:lt1>
        <a:srgbClr val="FFFFFF"/>
      </a:lt1>
      <a:dk2>
        <a:srgbClr val="283854"/>
      </a:dk2>
      <a:lt2>
        <a:srgbClr val="FFFFFF"/>
      </a:lt2>
      <a:accent1>
        <a:srgbClr val="528463"/>
      </a:accent1>
      <a:accent2>
        <a:srgbClr val="C0504D"/>
      </a:accent2>
      <a:accent3>
        <a:srgbClr val="9BBB59"/>
      </a:accent3>
      <a:accent4>
        <a:srgbClr val="96DEAE"/>
      </a:accent4>
      <a:accent5>
        <a:srgbClr val="BFC275"/>
      </a:accent5>
      <a:accent6>
        <a:srgbClr val="F79646"/>
      </a:accent6>
      <a:hlink>
        <a:srgbClr val="283854"/>
      </a:hlink>
      <a:folHlink>
        <a:srgbClr val="EDEDED"/>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22685</TotalTime>
  <Words>1133</Words>
  <Application>Microsoft Office PowerPoint</Application>
  <PresentationFormat>Custom</PresentationFormat>
  <Paragraphs>120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Adjacency</vt:lpstr>
      <vt:lpstr>Social Media in Business</vt:lpstr>
      <vt:lpstr>Learning Objectives</vt:lpstr>
      <vt:lpstr>Pedagogy</vt:lpstr>
      <vt:lpstr>Syllabus Overview</vt:lpstr>
      <vt:lpstr>Assignment Overview</vt:lpstr>
      <vt:lpstr>Social Media Expertise: Create Profiles</vt:lpstr>
      <vt:lpstr>In-Class exercise</vt:lpstr>
      <vt:lpstr>Social Media Expertise:  Topic Ideas for Content (1)</vt:lpstr>
      <vt:lpstr>Social Media Expertise:  Topic Ideas for Content (2)</vt:lpstr>
      <vt:lpstr>Class Participation</vt:lpstr>
    </vt:vector>
  </TitlesOfParts>
  <Company>Metal Monkey</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XD001 Business Starter Package (16x9 HD)</dc:title>
  <dc:creator>PresentationLoad;jbharath459@gmail.com</dc:creator>
  <dc:description>Professional PowerPoint templates for download</dc:description>
  <cp:lastModifiedBy>Mala</cp:lastModifiedBy>
  <cp:revision>1260</cp:revision>
  <dcterms:created xsi:type="dcterms:W3CDTF">2010-05-21T10:35:54Z</dcterms:created>
  <dcterms:modified xsi:type="dcterms:W3CDTF">2013-09-22T20:20:22Z</dcterms:modified>
</cp:coreProperties>
</file>